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sldIdLst>
    <p:sldId id="306" r:id="rId2"/>
    <p:sldId id="307" r:id="rId3"/>
    <p:sldId id="259" r:id="rId4"/>
    <p:sldId id="266" r:id="rId5"/>
    <p:sldId id="261" r:id="rId6"/>
    <p:sldId id="303" r:id="rId7"/>
    <p:sldId id="304" r:id="rId8"/>
    <p:sldId id="309" r:id="rId9"/>
    <p:sldId id="305" r:id="rId10"/>
    <p:sldId id="308" r:id="rId11"/>
    <p:sldId id="311" r:id="rId12"/>
    <p:sldId id="310" r:id="rId13"/>
    <p:sldId id="312" r:id="rId14"/>
    <p:sldId id="314" r:id="rId15"/>
    <p:sldId id="313" r:id="rId16"/>
    <p:sldId id="315" r:id="rId17"/>
    <p:sldId id="316" r:id="rId18"/>
    <p:sldId id="317" r:id="rId19"/>
    <p:sldId id="301" r:id="rId20"/>
    <p:sldId id="302" r:id="rId21"/>
    <p:sldId id="318" r:id="rId22"/>
    <p:sldId id="319" r:id="rId23"/>
    <p:sldId id="262" r:id="rId24"/>
    <p:sldId id="329" r:id="rId25"/>
    <p:sldId id="322" r:id="rId26"/>
    <p:sldId id="330" r:id="rId27"/>
    <p:sldId id="331" r:id="rId28"/>
    <p:sldId id="332" r:id="rId29"/>
    <p:sldId id="323" r:id="rId30"/>
    <p:sldId id="334" r:id="rId31"/>
    <p:sldId id="333" r:id="rId32"/>
    <p:sldId id="335" r:id="rId33"/>
    <p:sldId id="324" r:id="rId34"/>
    <p:sldId id="325" r:id="rId35"/>
    <p:sldId id="337" r:id="rId36"/>
    <p:sldId id="339" r:id="rId37"/>
    <p:sldId id="338" r:id="rId38"/>
    <p:sldId id="340" r:id="rId39"/>
    <p:sldId id="341" r:id="rId40"/>
    <p:sldId id="326" r:id="rId41"/>
    <p:sldId id="328" r:id="rId42"/>
    <p:sldId id="300" r:id="rId43"/>
    <p:sldId id="263" r:id="rId44"/>
    <p:sldId id="264" r:id="rId45"/>
    <p:sldId id="336" r:id="rId46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504" autoAdjust="0"/>
  </p:normalViewPr>
  <p:slideViewPr>
    <p:cSldViewPr>
      <p:cViewPr varScale="1">
        <p:scale>
          <a:sx n="82" d="100"/>
          <a:sy n="82" d="100"/>
        </p:scale>
        <p:origin x="-153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1014ED-D087-4B89-805B-E0796C9CEDF4}" type="datetimeFigureOut">
              <a:rPr lang="ko-KR" altLang="en-US" smtClean="0"/>
              <a:t>2021-03-27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5B036B-510B-4E49-AAC9-AC9DF2560C0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38371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B036B-510B-4E49-AAC9-AC9DF2560C06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05124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B036B-510B-4E49-AAC9-AC9DF2560C06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29432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B036B-510B-4E49-AAC9-AC9DF2560C06}" type="slidenum">
              <a:rPr lang="ko-KR" altLang="en-US" smtClean="0"/>
              <a:t>32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59159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B036B-510B-4E49-AAC9-AC9DF2560C06}" type="slidenum">
              <a:rPr lang="ko-KR" altLang="en-US" smtClean="0"/>
              <a:t>33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59159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t>2021-03-27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0898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t>2021-03-27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224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t>2021-03-27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3234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t>2021-03-27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9823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t>2021-03-27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41102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t>2021-03-27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8641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t>2021-03-27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12790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t>2021-03-27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51203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t>2021-03-27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0258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t>2021-03-27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5859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t>2021-03-27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1181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4822E2-6F47-4B6B-87F3-D5C5B2A9B0A7}" type="datetimeFigureOut">
              <a:rPr lang="ko-KR" altLang="en-US" smtClean="0"/>
              <a:t>2021-03-27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807AF1-EBD3-4F2C-91A4-65F0D3321E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2195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47864" y="771169"/>
            <a:ext cx="2952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 smtClean="0">
                <a:latin typeface="HY강M" pitchFamily="18" charset="-127"/>
                <a:ea typeface="HY강M" pitchFamily="18" charset="-127"/>
              </a:rPr>
              <a:t>휘장</a:t>
            </a:r>
            <a:r>
              <a:rPr lang="en-US" altLang="ko-KR" sz="3200" b="1" dirty="0" smtClean="0">
                <a:latin typeface="HY강M" pitchFamily="18" charset="-127"/>
                <a:ea typeface="HY강M" pitchFamily="18" charset="-127"/>
              </a:rPr>
              <a:t>[Insignia]</a:t>
            </a:r>
            <a:endParaRPr lang="ko-KR" altLang="en-US" sz="3200" b="1" dirty="0">
              <a:latin typeface="HY강M" pitchFamily="18" charset="-127"/>
              <a:ea typeface="HY강M" pitchFamily="18" charset="-127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352901" y="2114464"/>
            <a:ext cx="2736304" cy="2970720"/>
            <a:chOff x="1368924" y="980728"/>
            <a:chExt cx="3024335" cy="3115508"/>
          </a:xfrm>
        </p:grpSpPr>
        <p:pic>
          <p:nvPicPr>
            <p:cNvPr id="2050" name="Picture 2" descr="간호사 휘장에 담긴 뜻은 무엇일까? : 네이버 블로그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175" t="11324" r="11414" b="7124"/>
            <a:stretch/>
          </p:blipFill>
          <p:spPr bwMode="auto">
            <a:xfrm>
              <a:off x="1475656" y="999892"/>
              <a:ext cx="2880319" cy="30963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모서리가 둥근 직사각형 6"/>
            <p:cNvSpPr/>
            <p:nvPr/>
          </p:nvSpPr>
          <p:spPr>
            <a:xfrm>
              <a:off x="1368924" y="980728"/>
              <a:ext cx="3024335" cy="309634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3275856" y="2287015"/>
            <a:ext cx="568863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b="1" dirty="0" smtClean="0">
                <a:solidFill>
                  <a:srgbClr val="0070C0"/>
                </a:solidFill>
                <a:latin typeface="HY강M" pitchFamily="18" charset="-127"/>
                <a:ea typeface="HY강M" pitchFamily="18" charset="-127"/>
              </a:rPr>
              <a:t>□ 날개를 펴고 있는 비둘기</a:t>
            </a:r>
            <a:endParaRPr lang="en-US" altLang="ko-KR" sz="1600" b="1" dirty="0" smtClean="0">
              <a:solidFill>
                <a:srgbClr val="0070C0"/>
              </a:solidFill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1600" dirty="0" smtClean="0">
                <a:latin typeface="HY강M" pitchFamily="18" charset="-127"/>
                <a:ea typeface="HY강M" pitchFamily="18" charset="-127"/>
              </a:rPr>
              <a:t>   </a:t>
            </a:r>
            <a:r>
              <a:rPr lang="ko-KR" altLang="en-US" sz="1600" dirty="0" smtClean="0">
                <a:latin typeface="HY강M" pitchFamily="18" charset="-127"/>
                <a:ea typeface="HY강M" pitchFamily="18" charset="-127"/>
              </a:rPr>
              <a:t>평화의 상징으로 살아있는 생명을 의미한다</a:t>
            </a:r>
            <a:r>
              <a:rPr lang="en-US" altLang="ko-KR" sz="1600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600" b="1" dirty="0">
                <a:solidFill>
                  <a:srgbClr val="0070C0"/>
                </a:solidFill>
                <a:latin typeface="HY강M" pitchFamily="18" charset="-127"/>
                <a:ea typeface="HY강M" pitchFamily="18" charset="-127"/>
              </a:rPr>
              <a:t>□ </a:t>
            </a:r>
            <a:r>
              <a:rPr lang="ko-KR" altLang="en-US" sz="1600" b="1" dirty="0" smtClean="0">
                <a:solidFill>
                  <a:srgbClr val="0070C0"/>
                </a:solidFill>
                <a:latin typeface="HY강M" pitchFamily="18" charset="-127"/>
                <a:ea typeface="HY강M" pitchFamily="18" charset="-127"/>
              </a:rPr>
              <a:t>비둘기를 둘러싼 하트모양</a:t>
            </a:r>
            <a:endParaRPr lang="en-US" altLang="ko-KR" sz="1600" b="1" dirty="0" smtClean="0">
              <a:solidFill>
                <a:srgbClr val="0070C0"/>
              </a:solidFill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1600" dirty="0" smtClean="0">
                <a:latin typeface="HY강M" pitchFamily="18" charset="-127"/>
                <a:ea typeface="HY강M" pitchFamily="18" charset="-127"/>
              </a:rPr>
              <a:t>   </a:t>
            </a:r>
            <a:r>
              <a:rPr lang="ko-KR" altLang="en-US" sz="1600" dirty="0" smtClean="0">
                <a:latin typeface="HY강M" pitchFamily="18" charset="-127"/>
                <a:ea typeface="HY강M" pitchFamily="18" charset="-127"/>
              </a:rPr>
              <a:t>생명을 보호하고 소중히 여기는 사람을 의미한다</a:t>
            </a:r>
            <a:r>
              <a:rPr lang="en-US" altLang="ko-KR" sz="1600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600" b="1" dirty="0">
                <a:solidFill>
                  <a:srgbClr val="0070C0"/>
                </a:solidFill>
                <a:latin typeface="HY강M" pitchFamily="18" charset="-127"/>
                <a:ea typeface="HY강M" pitchFamily="18" charset="-127"/>
              </a:rPr>
              <a:t>□ </a:t>
            </a:r>
            <a:r>
              <a:rPr lang="ko-KR" altLang="en-US" sz="1600" b="1" dirty="0" smtClean="0">
                <a:solidFill>
                  <a:srgbClr val="0070C0"/>
                </a:solidFill>
                <a:latin typeface="HY강M" pitchFamily="18" charset="-127"/>
                <a:ea typeface="HY강M" pitchFamily="18" charset="-127"/>
              </a:rPr>
              <a:t>식물의 줄기와 잎</a:t>
            </a:r>
            <a:r>
              <a:rPr lang="en-US" altLang="ko-KR" sz="1600" b="1" dirty="0" smtClean="0">
                <a:solidFill>
                  <a:srgbClr val="0070C0"/>
                </a:solidFill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1600" b="1" dirty="0" smtClean="0">
                <a:solidFill>
                  <a:srgbClr val="0070C0"/>
                </a:solidFill>
                <a:latin typeface="HY강M" pitchFamily="18" charset="-127"/>
                <a:ea typeface="HY강M" pitchFamily="18" charset="-127"/>
              </a:rPr>
              <a:t>꽃봉오리</a:t>
            </a:r>
            <a:r>
              <a:rPr lang="en-US" altLang="ko-KR" sz="1600" b="1" dirty="0" smtClean="0">
                <a:solidFill>
                  <a:srgbClr val="0070C0"/>
                </a:solidFill>
                <a:latin typeface="HY강M" pitchFamily="18" charset="-127"/>
                <a:ea typeface="HY강M" pitchFamily="18" charset="-127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1600" dirty="0" smtClean="0">
                <a:latin typeface="HY강M" pitchFamily="18" charset="-127"/>
                <a:ea typeface="HY강M" pitchFamily="18" charset="-127"/>
              </a:rPr>
              <a:t>   </a:t>
            </a:r>
            <a:r>
              <a:rPr lang="ko-KR" altLang="en-US" sz="1600" dirty="0" smtClean="0">
                <a:latin typeface="HY강M" pitchFamily="18" charset="-127"/>
                <a:ea typeface="HY강M" pitchFamily="18" charset="-127"/>
              </a:rPr>
              <a:t>강인하고 끈질긴 생명력을 상징하며 빠른 치유와 회복을 </a:t>
            </a:r>
            <a:endParaRPr lang="en-US" altLang="ko-KR" sz="16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1600" dirty="0" smtClean="0">
                <a:latin typeface="HY강M" pitchFamily="18" charset="-127"/>
                <a:ea typeface="HY강M" pitchFamily="18" charset="-127"/>
              </a:rPr>
              <a:t>   </a:t>
            </a:r>
            <a:r>
              <a:rPr lang="ko-KR" altLang="en-US" sz="1600" dirty="0" smtClean="0">
                <a:latin typeface="HY강M" pitchFamily="18" charset="-127"/>
                <a:ea typeface="HY강M" pitchFamily="18" charset="-127"/>
              </a:rPr>
              <a:t>뜻한다</a:t>
            </a:r>
            <a:r>
              <a:rPr lang="en-US" altLang="ko-KR" sz="1600" dirty="0" smtClean="0">
                <a:latin typeface="HY강M" pitchFamily="18" charset="-127"/>
                <a:ea typeface="HY강M" pitchFamily="18" charset="-127"/>
              </a:rPr>
              <a:t>.</a:t>
            </a:r>
            <a:endParaRPr lang="ko-KR" altLang="en-US" sz="1600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04984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5" name="Picture 11" descr="간호협회 휘장 무단 사용시 '고소' &lt; 의약단체 &lt; 병원·개원가 &lt; 기사본문 - 메디칼업저버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620688"/>
            <a:ext cx="5112568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611560" y="3933056"/>
            <a:ext cx="828092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“2003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년 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5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월 대한간호협회 창립 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80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주년을 맞아 국민건강의 옹호자이며 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21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세기 보건의료의 핵심인력인 간호사를 상징하는 고유의 휘장을 개발하고 공식 인증했다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/>
            </a:r>
            <a:br>
              <a:rPr lang="ko-KR" altLang="en-US" dirty="0">
                <a:latin typeface="HY강M" pitchFamily="18" charset="-127"/>
                <a:ea typeface="HY강M" pitchFamily="18" charset="-127"/>
              </a:rPr>
            </a:br>
            <a:r>
              <a:rPr lang="ko-KR" altLang="en-US" dirty="0">
                <a:latin typeface="HY강M" pitchFamily="18" charset="-127"/>
                <a:ea typeface="HY강M" pitchFamily="18" charset="-127"/>
              </a:rPr>
              <a:t>휘장은 간호의 전문성과 자긍심을 드높이고 화합과 협력을 이끌어 냄으로써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사회적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위상과 이미지를 향상시키려는 상징물로 디자이너 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'</a:t>
            </a:r>
            <a:r>
              <a:rPr lang="ko-KR" altLang="en-US" dirty="0" err="1">
                <a:latin typeface="HY강M" pitchFamily="18" charset="-127"/>
                <a:ea typeface="HY강M" pitchFamily="18" charset="-127"/>
              </a:rPr>
              <a:t>앙드레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 김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'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이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디자인했다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”.</a:t>
            </a:r>
            <a:endParaRPr lang="ko-KR" altLang="en-US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52363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6732240" y="0"/>
            <a:ext cx="2411760" cy="685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3</a:t>
            </a:r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1691680" y="2708920"/>
            <a:ext cx="7452320" cy="302433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1" name="직선 연결선 10"/>
          <p:cNvCxnSpPr/>
          <p:nvPr/>
        </p:nvCxnSpPr>
        <p:spPr>
          <a:xfrm>
            <a:off x="0" y="6309320"/>
            <a:ext cx="738031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연결선 11"/>
          <p:cNvCxnSpPr/>
          <p:nvPr/>
        </p:nvCxnSpPr>
        <p:spPr>
          <a:xfrm>
            <a:off x="2393504" y="4824702"/>
            <a:ext cx="613893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942429" y="3284984"/>
            <a:ext cx="69847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800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간호학개론</a:t>
            </a:r>
            <a:endParaRPr lang="en-US" altLang="ko-KR" sz="4800" dirty="0" smtClean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  <a:p>
            <a:pPr algn="ctr"/>
            <a:r>
              <a:rPr lang="en-US" altLang="ko-KR" sz="4800" dirty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Introduction to Nursing</a:t>
            </a:r>
            <a:endParaRPr lang="ko-KR" altLang="en-US" sz="4800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454754" y="6095522"/>
            <a:ext cx="15817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29/3/2021</a:t>
            </a:r>
            <a:endParaRPr lang="ko-KR" altLang="en-US" sz="2400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56910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3851920" cy="685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2" name="직선 연결선 21"/>
          <p:cNvCxnSpPr/>
          <p:nvPr/>
        </p:nvCxnSpPr>
        <p:spPr>
          <a:xfrm>
            <a:off x="107504" y="2708920"/>
            <a:ext cx="3618656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/>
          <p:cNvCxnSpPr/>
          <p:nvPr/>
        </p:nvCxnSpPr>
        <p:spPr>
          <a:xfrm>
            <a:off x="107504" y="3789040"/>
            <a:ext cx="3618656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800708" y="2878289"/>
            <a:ext cx="23940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dirty="0" smtClean="0">
                <a:solidFill>
                  <a:schemeClr val="bg1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Contents</a:t>
            </a:r>
            <a:endParaRPr lang="ko-KR" altLang="en-US" sz="4400" dirty="0">
              <a:solidFill>
                <a:schemeClr val="bg1"/>
              </a:solidFill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99992" y="2628201"/>
            <a:ext cx="439248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1. </a:t>
            </a:r>
            <a:r>
              <a:rPr lang="ko-KR" altLang="en-US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전문직의 </a:t>
            </a:r>
            <a:r>
              <a:rPr lang="ko-KR" altLang="en-US" sz="2800" dirty="0">
                <a:latin typeface="HY강M" panose="02030600000101010101" pitchFamily="18" charset="-127"/>
                <a:ea typeface="HY강M" panose="02030600000101010101" pitchFamily="18" charset="-127"/>
              </a:rPr>
              <a:t>특성 </a:t>
            </a:r>
            <a:endParaRPr lang="en-US" altLang="ko-KR" sz="28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2. </a:t>
            </a:r>
            <a:r>
              <a:rPr lang="ko-KR" altLang="en-US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전문직에 </a:t>
            </a:r>
            <a:r>
              <a:rPr lang="ko-KR" altLang="en-US" sz="2800" dirty="0">
                <a:latin typeface="HY강M" panose="02030600000101010101" pitchFamily="18" charset="-127"/>
                <a:ea typeface="HY강M" panose="02030600000101010101" pitchFamily="18" charset="-127"/>
              </a:rPr>
              <a:t>대한 접근방법 </a:t>
            </a:r>
            <a:endParaRPr lang="en-US" altLang="ko-KR" sz="28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3</a:t>
            </a:r>
            <a:r>
              <a:rPr lang="en-US" altLang="ko-KR" sz="2800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r>
              <a:rPr lang="ko-KR" altLang="en-US" sz="2800" dirty="0">
                <a:latin typeface="HY강M" panose="02030600000101010101" pitchFamily="18" charset="-127"/>
                <a:ea typeface="HY강M" panose="02030600000101010101" pitchFamily="18" charset="-127"/>
              </a:rPr>
              <a:t>전문직의 기준 </a:t>
            </a:r>
            <a:endParaRPr lang="en-US" altLang="ko-KR" sz="28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4</a:t>
            </a:r>
            <a:r>
              <a:rPr lang="en-US" altLang="ko-KR" sz="2800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r>
              <a:rPr lang="ko-KR" altLang="en-US" sz="2800" dirty="0">
                <a:latin typeface="HY강M" panose="02030600000101010101" pitchFamily="18" charset="-127"/>
                <a:ea typeface="HY강M" panose="02030600000101010101" pitchFamily="18" charset="-127"/>
              </a:rPr>
              <a:t>전문직으로서의 간호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923928" y="980728"/>
            <a:ext cx="3816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Chapter 2 </a:t>
            </a:r>
            <a:r>
              <a:rPr lang="ko-KR" altLang="en-US" sz="32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전문직관</a:t>
            </a:r>
            <a:endParaRPr lang="ko-KR" altLang="en-US" sz="3200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067944" y="1916832"/>
            <a:ext cx="41044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>
                <a:latin typeface="HY강M" panose="02030600000101010101" pitchFamily="18" charset="-127"/>
                <a:ea typeface="HY강M" panose="02030600000101010101" pitchFamily="18" charset="-127"/>
              </a:rPr>
              <a:t>Ⅰ. </a:t>
            </a:r>
            <a:r>
              <a:rPr lang="ko-KR" altLang="en-US" sz="32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전문직의 </a:t>
            </a:r>
            <a:r>
              <a:rPr lang="ko-KR" altLang="en-US" sz="3200" dirty="0">
                <a:latin typeface="HY강M" panose="02030600000101010101" pitchFamily="18" charset="-127"/>
                <a:ea typeface="HY강M" panose="02030600000101010101" pitchFamily="18" charset="-127"/>
              </a:rPr>
              <a:t>이해</a:t>
            </a:r>
          </a:p>
        </p:txBody>
      </p:sp>
    </p:spTree>
    <p:extLst>
      <p:ext uri="{BB962C8B-B14F-4D97-AF65-F5344CB8AC3E}">
        <p14:creationId xmlns:p14="http://schemas.microsoft.com/office/powerpoint/2010/main" val="3987366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1941780" y="1104125"/>
            <a:ext cx="1766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학습목표</a:t>
            </a:r>
            <a:endParaRPr lang="ko-KR" altLang="en-US" sz="2400" b="1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41780" y="2026590"/>
            <a:ext cx="673224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1</a:t>
            </a:r>
            <a:r>
              <a:rPr lang="en-US" altLang="ko-KR" sz="2000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전문직의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특성을 진술한다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 </a:t>
            </a: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2.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전문직의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기준을 설명한다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 </a:t>
            </a: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3.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전문직으로서의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간호를 설명한다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 </a:t>
            </a: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4.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전문직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사회화의 의미를 설명한다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 </a:t>
            </a: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5.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간호전문직의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사회화 모델을 확인한다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 </a:t>
            </a: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6.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신규간호사의 </a:t>
            </a:r>
            <a:r>
              <a:rPr lang="ko-KR" altLang="en-US" sz="2000" dirty="0" err="1" smtClean="0">
                <a:latin typeface="HY강M" pitchFamily="18" charset="-127"/>
                <a:ea typeface="HY강M" pitchFamily="18" charset="-127"/>
              </a:rPr>
              <a:t>사회화적응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프로그램의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특징을 확인한다 </a:t>
            </a:r>
          </a:p>
          <a:p>
            <a:pPr>
              <a:lnSpc>
                <a:spcPct val="200000"/>
              </a:lnSpc>
            </a:pPr>
            <a:endParaRPr lang="ko-KR" altLang="en-US" sz="20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48" t="44079" r="35710" b="44207"/>
          <a:stretch/>
        </p:blipFill>
        <p:spPr bwMode="auto">
          <a:xfrm>
            <a:off x="467545" y="620688"/>
            <a:ext cx="1368152" cy="1428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직선 연결선 8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5693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467544" y="260648"/>
            <a:ext cx="8604448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Ⅰ.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전문직의 이해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1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전문직의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특성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1)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전문직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(profession)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이란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?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일반적인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다른 직업들과는 구분되는 일련의 직업 범주로서 전문적인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지식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이나 기술이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필요한 직업을 뜻한다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2)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전문직의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6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가지 특성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(Flexner, 1915) </a:t>
            </a:r>
            <a:r>
              <a:rPr lang="ko-KR" altLang="en-US" b="1" dirty="0">
                <a:solidFill>
                  <a:srgbClr val="FF0000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☆☆</a:t>
            </a:r>
          </a:p>
          <a:p>
            <a:pPr lvl="1"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① 개인적인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책임감을 가지고 지적 활동을 한다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</a:p>
          <a:p>
            <a:pPr lvl="1"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②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전문직의 실무는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일상적이고 반복되는 활동이 아니라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과학과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학습을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lvl="1"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통한 </a:t>
            </a:r>
            <a:r>
              <a:rPr lang="ko-KR" altLang="en-US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지식을바탕으로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한 활동이다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</a:p>
          <a:p>
            <a:pPr lvl="1"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③ </a:t>
            </a:r>
            <a:r>
              <a:rPr lang="ko-KR" altLang="en-US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지식체는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단지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이론이 아니라 실제적인 목적과 실무에 적용할 수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있는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lvl="1"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것이다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</a:t>
            </a:r>
            <a:endParaRPr lang="ko-KR" altLang="en-US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0350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539552" y="476672"/>
            <a:ext cx="860444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1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</a:t>
            </a:r>
            <a:r>
              <a:rPr lang="ko-KR" altLang="en-US" sz="1600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④ </a:t>
            </a:r>
            <a:r>
              <a:rPr lang="ko-KR" altLang="en-US" dirty="0" err="1">
                <a:latin typeface="HY강M" panose="02030600000101010101" pitchFamily="18" charset="-127"/>
                <a:ea typeface="HY강M" panose="02030600000101010101" pitchFamily="18" charset="-127"/>
              </a:rPr>
              <a:t>지식체를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 배울 수 있도록 교육적으로 그들 자신의 언어로 소통할 수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있는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기법들을 가지고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있다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⑤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자신들만의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내부 조직체를 형성한다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</a:p>
          <a:p>
            <a:pPr lvl="1"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⑥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좋은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사회를 만들기 위한 이타심으로 동기화되어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있다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endParaRPr lang="en-US" altLang="ko-KR" b="1" dirty="0">
              <a:solidFill>
                <a:srgbClr val="0070C0"/>
              </a:solidFill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endParaRPr lang="ko-KR" altLang="en-US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4080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720080" y="332656"/>
            <a:ext cx="8604448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2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전문직에 대한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접근방법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</a:t>
            </a:r>
            <a:endParaRPr lang="ko-KR" altLang="en-US" dirty="0">
              <a:latin typeface="HY강M" pitchFamily="18" charset="-127"/>
              <a:ea typeface="HY강M" pitchFamily="18" charset="-127"/>
            </a:endParaRPr>
          </a:p>
          <a:p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→ 사회학적인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패러다임에 기초하여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발전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1)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구조기능접근법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(1)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전문직은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기본적으로 산업혁명 이후 노동이 분화되는 과정에서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필연적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등장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(2)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기능적 중요성에 의하여 권력이나 지위를 획득하게 되고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소수의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제한된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사람들만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오랜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기간의 훈련을 거쳐서 특수한 능력을 획득할 수 있기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때문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전문직은 자연스럽게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높은 사회적 지위에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다다른다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(3)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전문직의 속성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    ① 체계적인 이론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②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외적 통제로부터 자유로운 자율성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7743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720080" y="332656"/>
            <a:ext cx="860444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1600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③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이타주의</a:t>
            </a:r>
          </a:p>
          <a:p>
            <a:pPr>
              <a:lnSpc>
                <a:spcPct val="200000"/>
              </a:lnSpc>
            </a:pPr>
            <a:r>
              <a:rPr lang="ko-KR" altLang="en-US" dirty="0">
                <a:latin typeface="HY강M" pitchFamily="18" charset="-127"/>
                <a:ea typeface="HY강M" pitchFamily="18" charset="-127"/>
              </a:rPr>
              <a:t>        ④  고객에 의한 권위 또는 신뢰</a:t>
            </a: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    ⑤ 전문직 구성원들의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충원과정을 통해서 전달되는 뚜렷한 직업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문화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    ⑥ 사회 법률과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직업단체의 인정으로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제시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 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2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)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과정접근법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   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과정접근법은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전문직의 형성과정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즉 하나의 직업이 전문직으로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변화되는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dirty="0" err="1" smtClean="0">
                <a:latin typeface="HY강M" pitchFamily="18" charset="-127"/>
                <a:ea typeface="HY강M" pitchFamily="18" charset="-127"/>
              </a:rPr>
              <a:t>전문화과정에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초점을 맞추어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설명한다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   ① 구성원들이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전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업적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(full-time job)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으로 직업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활동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②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직업의 배타적인 다른 영역과의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경계를 명확하게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하기 위해 직업의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명칭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을 새롭게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변경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2971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720080" y="332656"/>
            <a:ext cx="8604448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1600" dirty="0" smtClean="0">
                <a:latin typeface="HY강M" pitchFamily="18" charset="-127"/>
                <a:ea typeface="HY강M" pitchFamily="18" charset="-127"/>
              </a:rPr>
              <a:t>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④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직업 훈련을 위한 학교나 이에 상응하는 교육기관을 설립 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    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⑤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윤리헌장을 제정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   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⑥ 법률적이고 공적인 뒷받침과 사회적인 인정을 추구하는 것 등이 포함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3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권력접근법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(1) </a:t>
            </a:r>
            <a:r>
              <a:rPr lang="ko-KR" altLang="en-US" dirty="0" err="1" smtClean="0">
                <a:latin typeface="HY강M" pitchFamily="18" charset="-127"/>
                <a:ea typeface="HY강M" pitchFamily="18" charset="-127"/>
              </a:rPr>
              <a:t>갈등론적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패러다임을 전제로 하는 권력접근법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→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사회의 여러 이익집단들 가운데서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권력의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갈등을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통해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끊임없이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투쟁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하면서 역사적으로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인정받는 특수한 과정의 결과로 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형성된다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(2)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Weber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의 권위의 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3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가지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① 전통적 권위</a:t>
            </a:r>
            <a:endParaRPr lang="en-US" altLang="ko-KR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② 카리스마적 권위</a:t>
            </a:r>
            <a:endParaRPr lang="ko-KR" altLang="en-US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③ 법적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·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합리적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권위의 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전문적 권위</a:t>
            </a:r>
            <a:endParaRPr lang="ko-KR" altLang="en-US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4431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720080" y="332656"/>
            <a:ext cx="8604448" cy="4965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1600" dirty="0" smtClean="0">
                <a:latin typeface="HY강M" pitchFamily="18" charset="-127"/>
                <a:ea typeface="HY강M" pitchFamily="18" charset="-127"/>
              </a:rPr>
              <a:t>  </a:t>
            </a:r>
            <a:endParaRPr lang="ko-KR" altLang="en-US" sz="1600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20080" y="555059"/>
            <a:ext cx="802838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3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전문직의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기준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1)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지식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전문직은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높은 수준의 정교하게 체계화된 이론에 근거하여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업무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활동을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한다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</a:t>
            </a:r>
            <a:endParaRPr lang="ko-KR" altLang="en-US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2)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전문적 권위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전문직은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전문적 지식을 바탕으로 의뢰하는 고객의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문제를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해결해주는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   역할을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한다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</a:t>
            </a:r>
            <a:endParaRPr lang="ko-KR" altLang="en-US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3)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의사결정에 자율성이 요구되는 </a:t>
            </a:r>
            <a:r>
              <a:rPr lang="ko-KR" altLang="en-US" dirty="0" err="1" smtClean="0">
                <a:latin typeface="HY강M" pitchFamily="18" charset="-127"/>
                <a:ea typeface="HY강M" pitchFamily="18" charset="-127"/>
              </a:rPr>
              <a:t>비표준화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된 업무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전문가는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상황에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따라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전문가적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지식과 경험에 근거하여 개별적인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사례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접근을 하게 된다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</a:t>
            </a:r>
            <a:endParaRPr lang="ko-KR" altLang="en-US" dirty="0" smtClean="0">
              <a:latin typeface="HY강M" pitchFamily="18" charset="-127"/>
              <a:ea typeface="HY강M" pitchFamily="18" charset="-127"/>
            </a:endParaRPr>
          </a:p>
        </p:txBody>
      </p:sp>
      <p:cxnSp>
        <p:nvCxnSpPr>
          <p:cNvPr id="8" name="직선 연결선 7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0296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720080" y="332656"/>
            <a:ext cx="8604448" cy="4965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1600" dirty="0" smtClean="0">
                <a:latin typeface="HY강M" pitchFamily="18" charset="-127"/>
                <a:ea typeface="HY강M" pitchFamily="18" charset="-127"/>
              </a:rPr>
              <a:t>  </a:t>
            </a:r>
            <a:endParaRPr lang="ko-KR" altLang="en-US" sz="1600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20080" y="116632"/>
            <a:ext cx="8423920" cy="63248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spcBef>
                <a:spcPts val="600"/>
              </a:spcBef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4)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윤리 규범 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  <a:spcBef>
                <a:spcPts val="600"/>
              </a:spcBef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① 전문직의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업무 활동은 사회의 공익을 위하여 사용되도록 전문직의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행동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  <a:spcBef>
                <a:spcPts val="600"/>
              </a:spcBef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       기준을 결정한다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  <a:spcBef>
                <a:spcPts val="600"/>
              </a:spcBef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②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전문직 구성원들이 이를 준수하도록 전문직 스스로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자율적으로 규제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  <a:spcBef>
                <a:spcPts val="600"/>
              </a:spcBef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한다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</a:t>
            </a:r>
            <a:endParaRPr lang="ko-KR" altLang="en-US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  <a:spcBef>
                <a:spcPts val="600"/>
              </a:spcBef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5)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전문직 문화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  <a:spcBef>
                <a:spcPts val="600"/>
              </a:spcBef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① 전문직에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속한 </a:t>
            </a:r>
            <a:r>
              <a:rPr lang="ko-KR" altLang="en-US" dirty="0" err="1">
                <a:latin typeface="HY강M" pitchFamily="18" charset="-127"/>
                <a:ea typeface="HY강M" pitchFamily="18" charset="-127"/>
              </a:rPr>
              <a:t>내부인만이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 그들의 언어와 상징의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의미를 알기 때문에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  <a:spcBef>
                <a:spcPts val="600"/>
              </a:spcBef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       전문가와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일반인을 구별해주는 수단이 된다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  <a:spcBef>
                <a:spcPts val="600"/>
              </a:spcBef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   ② 전문직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문화는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구성원들이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다른 직업으로 전환하기 어렵게 하여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대부분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  <a:spcBef>
                <a:spcPts val="600"/>
              </a:spcBef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전문직이 최종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직업으로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평생 직업이 되게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한다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</a:t>
            </a:r>
            <a:endParaRPr lang="ko-KR" altLang="en-US" dirty="0" smtClean="0">
              <a:latin typeface="HY강M" pitchFamily="18" charset="-127"/>
              <a:ea typeface="HY강M" pitchFamily="18" charset="-127"/>
            </a:endParaRPr>
          </a:p>
        </p:txBody>
      </p:sp>
      <p:cxnSp>
        <p:nvCxnSpPr>
          <p:cNvPr id="8" name="직선 연결선 7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3188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720080" y="332656"/>
            <a:ext cx="8604448" cy="4965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1600" dirty="0" smtClean="0">
                <a:latin typeface="HY강M" pitchFamily="18" charset="-127"/>
                <a:ea typeface="HY강M" pitchFamily="18" charset="-127"/>
              </a:rPr>
              <a:t>  </a:t>
            </a:r>
            <a:endParaRPr lang="ko-KR" altLang="en-US" sz="1600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20080" y="532993"/>
            <a:ext cx="824440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6)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전문직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특권에 대한 사회의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인정 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-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err="1" smtClean="0">
                <a:latin typeface="HY강M" pitchFamily="18" charset="-127"/>
                <a:ea typeface="HY강M" pitchFamily="18" charset="-127"/>
              </a:rPr>
              <a:t>Pavalko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의 연속성 모형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</a:t>
            </a:r>
          </a:p>
          <a:p>
            <a:pPr>
              <a:lnSpc>
                <a:spcPct val="25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(1)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모든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직업은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지적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능력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사회적 가치와의 관련성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장기간의 훈련기간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5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세분화된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훈련방식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상징에 관한 훈련내용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과정의 하위문화를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중요시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5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한다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5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(2)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이타적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직업동기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동기부여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직업적 자율성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일에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대한 헌신도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공동체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5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의식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직업윤리의 차원 등으로 직업 특성을 비교할 수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있다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 </a:t>
            </a:r>
          </a:p>
          <a:p>
            <a:pPr>
              <a:lnSpc>
                <a:spcPct val="25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(3)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연속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선상에서 변화 가능하고 상대적인 것으로 개념화하여 기존의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전문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5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직과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일반직업을 이분 법적으로 보려는 견해에서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벗어났다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 </a:t>
            </a:r>
          </a:p>
        </p:txBody>
      </p:sp>
      <p:cxnSp>
        <p:nvCxnSpPr>
          <p:cNvPr id="8" name="직선 연결선 7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9633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0080" y="1086991"/>
            <a:ext cx="802838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1)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지식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전문직은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높은 수준의 정교하게 체계화된 이론에 근거하여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업무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활동을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한다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</a:t>
            </a:r>
            <a:endParaRPr lang="ko-KR" altLang="en-US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2)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전문적 권위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전문직은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전문적 지식을 바탕으로 의뢰하는 고객의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문제를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해결해주는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   역할을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한다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</a:t>
            </a:r>
            <a:endParaRPr lang="ko-KR" altLang="en-US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3)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의사결정에 자율성이 요구되는 </a:t>
            </a:r>
            <a:r>
              <a:rPr lang="ko-KR" altLang="en-US" dirty="0" err="1" smtClean="0">
                <a:latin typeface="HY강M" pitchFamily="18" charset="-127"/>
                <a:ea typeface="HY강M" pitchFamily="18" charset="-127"/>
              </a:rPr>
              <a:t>비표준화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된 업무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전문가는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상황에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따라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전문가적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지식과 경험에 근거하여 개별적인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사례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접근을 하게 된다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</p:txBody>
      </p:sp>
      <p:cxnSp>
        <p:nvCxnSpPr>
          <p:cNvPr id="8" name="직선 연결선 7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직사각형 8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647950" y="476672"/>
            <a:ext cx="6372708" cy="44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3.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전문직의 기준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5914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42" t="31209" r="32230" b="11429"/>
          <a:stretch/>
        </p:blipFill>
        <p:spPr bwMode="auto">
          <a:xfrm>
            <a:off x="971600" y="980728"/>
            <a:ext cx="7248301" cy="4904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8" name="직선 연결선 7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7838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720080" y="332656"/>
            <a:ext cx="8604448" cy="4965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1600" dirty="0" smtClean="0">
                <a:latin typeface="HY강M" pitchFamily="18" charset="-127"/>
                <a:ea typeface="HY강M" pitchFamily="18" charset="-127"/>
              </a:rPr>
              <a:t>  </a:t>
            </a:r>
            <a:endParaRPr lang="ko-KR" altLang="en-US" sz="1600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4462" y="260648"/>
            <a:ext cx="813601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4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전문직으로서의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간호</a:t>
            </a:r>
            <a:r>
              <a:rPr lang="ko-KR" altLang="en-US" b="1" dirty="0" smtClean="0">
                <a:solidFill>
                  <a:srgbClr val="FF0000"/>
                </a:solidFill>
                <a:latin typeface="HY강M" pitchFamily="18" charset="-127"/>
                <a:ea typeface="HY강M" pitchFamily="18" charset="-127"/>
              </a:rPr>
              <a:t>☆☆☆</a:t>
            </a:r>
            <a:endParaRPr lang="en-US" altLang="ko-KR" b="1" dirty="0" smtClean="0">
              <a:solidFill>
                <a:srgbClr val="FF0000"/>
              </a:solidFill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1) 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인류사회의 복지를 위한 서비스</a:t>
            </a: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2) </a:t>
            </a:r>
            <a:r>
              <a:rPr lang="ko-KR" altLang="en-US" dirty="0" err="1" smtClean="0">
                <a:latin typeface="HY강M" pitchFamily="18" charset="-127"/>
                <a:ea typeface="HY강M" pitchFamily="18" charset="-127"/>
              </a:rPr>
              <a:t>지식체에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대한 지속적 연구</a:t>
            </a: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3)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서비스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활동에 포함되는 지적 활동과 개인의 책임감</a:t>
            </a: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4)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고등교육기관에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의한 간호교육</a:t>
            </a: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5)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독립적이고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자율적인 활동</a:t>
            </a: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6) </a:t>
            </a:r>
            <a:r>
              <a:rPr lang="ko-KR" altLang="en-US" dirty="0" err="1" smtClean="0">
                <a:latin typeface="HY강M" pitchFamily="18" charset="-127"/>
                <a:ea typeface="HY강M" pitchFamily="18" charset="-127"/>
              </a:rPr>
              <a:t>간호직은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이타적 서비스이고 간호사의 삶에서 중요한 일부분이라는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생각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으로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동기부여</a:t>
            </a: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7)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의사결정과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행동의 지침이 되는 윤리강령</a:t>
            </a: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8)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높은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실무 표준이 유지되도록 지원해주는 조직체</a:t>
            </a:r>
          </a:p>
          <a:p>
            <a:pPr>
              <a:lnSpc>
                <a:spcPct val="200000"/>
              </a:lnSpc>
            </a:pP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</p:txBody>
      </p:sp>
      <p:cxnSp>
        <p:nvCxnSpPr>
          <p:cNvPr id="8" name="직선 연결선 7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914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720080" y="332656"/>
            <a:ext cx="8604448" cy="4965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1600" dirty="0" smtClean="0">
                <a:latin typeface="HY강M" pitchFamily="18" charset="-127"/>
                <a:ea typeface="HY강M" pitchFamily="18" charset="-127"/>
              </a:rPr>
              <a:t>  </a:t>
            </a:r>
            <a:endParaRPr lang="ko-KR" altLang="en-US" sz="1600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171897"/>
            <a:ext cx="7632848" cy="22864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2051720" y="3563724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HY강B" pitchFamily="18" charset="-127"/>
                <a:ea typeface="HY강B" pitchFamily="18" charset="-127"/>
              </a:rPr>
              <a:t>[</a:t>
            </a:r>
            <a:r>
              <a:rPr lang="ko-KR" altLang="en-US" dirty="0" smtClean="0">
                <a:latin typeface="HY강B" pitchFamily="18" charset="-127"/>
                <a:ea typeface="HY강B" pitchFamily="18" charset="-127"/>
              </a:rPr>
              <a:t>간호교육의 전문직으로의 지속적인 교육 발전</a:t>
            </a:r>
            <a:r>
              <a:rPr lang="en-US" altLang="ko-KR" dirty="0" smtClean="0">
                <a:latin typeface="HY강B" pitchFamily="18" charset="-127"/>
                <a:ea typeface="HY강B" pitchFamily="18" charset="-127"/>
              </a:rPr>
              <a:t>]</a:t>
            </a:r>
            <a:endParaRPr lang="ko-KR" altLang="en-US" dirty="0">
              <a:latin typeface="HY강B" pitchFamily="18" charset="-127"/>
              <a:ea typeface="HY강B" pitchFamily="18" charset="-127"/>
            </a:endParaRPr>
          </a:p>
        </p:txBody>
      </p:sp>
      <p:cxnSp>
        <p:nvCxnSpPr>
          <p:cNvPr id="9" name="직선 연결선 8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5725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720080" y="332656"/>
            <a:ext cx="8604448" cy="4965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1600" dirty="0" smtClean="0">
                <a:latin typeface="HY강M" pitchFamily="18" charset="-127"/>
                <a:ea typeface="HY강M" pitchFamily="18" charset="-127"/>
              </a:rPr>
              <a:t>  </a:t>
            </a:r>
            <a:endParaRPr lang="ko-KR" altLang="en-US" sz="1600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cxnSp>
        <p:nvCxnSpPr>
          <p:cNvPr id="7" name="직선 연결선 6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548680"/>
            <a:ext cx="4896544" cy="5688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3917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3851920" cy="685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2" name="직선 연결선 21"/>
          <p:cNvCxnSpPr/>
          <p:nvPr/>
        </p:nvCxnSpPr>
        <p:spPr>
          <a:xfrm>
            <a:off x="107504" y="2708920"/>
            <a:ext cx="3618656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/>
          <p:cNvCxnSpPr/>
          <p:nvPr/>
        </p:nvCxnSpPr>
        <p:spPr>
          <a:xfrm>
            <a:off x="107504" y="3789040"/>
            <a:ext cx="3618656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800708" y="2878289"/>
            <a:ext cx="23940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dirty="0" smtClean="0">
                <a:solidFill>
                  <a:schemeClr val="bg1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Contents</a:t>
            </a:r>
            <a:endParaRPr lang="ko-KR" altLang="en-US" sz="4400" dirty="0">
              <a:solidFill>
                <a:schemeClr val="bg1"/>
              </a:solidFill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3968" y="2615839"/>
            <a:ext cx="50405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1. </a:t>
            </a:r>
            <a:r>
              <a:rPr lang="ko-KR" altLang="en-US" sz="2800" dirty="0">
                <a:latin typeface="HY강M" panose="02030600000101010101" pitchFamily="18" charset="-127"/>
                <a:ea typeface="HY강M" panose="02030600000101010101" pitchFamily="18" charset="-127"/>
              </a:rPr>
              <a:t>간호전문직의 사회화 </a:t>
            </a:r>
            <a:endParaRPr lang="en-US" altLang="ko-KR" sz="2800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dirty="0">
                <a:latin typeface="HY강M" panose="02030600000101010101" pitchFamily="18" charset="-127"/>
                <a:ea typeface="HY강M" panose="02030600000101010101" pitchFamily="18" charset="-127"/>
              </a:rPr>
              <a:t>2. </a:t>
            </a:r>
            <a:r>
              <a:rPr lang="ko-KR" altLang="en-US" sz="2800" dirty="0">
                <a:latin typeface="HY강M" panose="02030600000101010101" pitchFamily="18" charset="-127"/>
                <a:ea typeface="HY강M" panose="02030600000101010101" pitchFamily="18" charset="-127"/>
              </a:rPr>
              <a:t>전문직 사회화 과정의 모델 </a:t>
            </a:r>
            <a:endParaRPr lang="en-US" altLang="ko-KR" sz="28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3</a:t>
            </a:r>
            <a:r>
              <a:rPr lang="en-US" altLang="ko-KR" sz="2800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r>
              <a:rPr lang="ko-KR" altLang="en-US" sz="2800" dirty="0">
                <a:latin typeface="HY강M" panose="02030600000101010101" pitchFamily="18" charset="-127"/>
                <a:ea typeface="HY강M" panose="02030600000101010101" pitchFamily="18" charset="-127"/>
              </a:rPr>
              <a:t>신규간호사의 적응을 </a:t>
            </a:r>
            <a:r>
              <a:rPr lang="ko-KR" altLang="en-US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돕는</a:t>
            </a:r>
            <a:endParaRPr lang="en-US" altLang="ko-KR" sz="28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</a:t>
            </a:r>
            <a:r>
              <a:rPr lang="ko-KR" altLang="en-US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sz="2800" dirty="0">
                <a:latin typeface="HY강M" panose="02030600000101010101" pitchFamily="18" charset="-127"/>
                <a:ea typeface="HY강M" panose="02030600000101010101" pitchFamily="18" charset="-127"/>
              </a:rPr>
              <a:t>프로그램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923928" y="980728"/>
            <a:ext cx="3816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Chapter 2 </a:t>
            </a:r>
            <a:r>
              <a:rPr lang="ko-KR" altLang="en-US" sz="32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전문직관</a:t>
            </a:r>
            <a:endParaRPr lang="ko-KR" altLang="en-US" sz="3200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851920" y="1916832"/>
            <a:ext cx="568863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Ⅱ. </a:t>
            </a:r>
            <a:r>
              <a:rPr lang="ko-KR" altLang="en-US" sz="3000" dirty="0">
                <a:latin typeface="HY강M" panose="02030600000101010101" pitchFamily="18" charset="-127"/>
                <a:ea typeface="HY강M" panose="02030600000101010101" pitchFamily="18" charset="-127"/>
              </a:rPr>
              <a:t>간호전문직의 사회화 </a:t>
            </a:r>
            <a:r>
              <a:rPr lang="ko-KR" altLang="en-US" sz="3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과정</a:t>
            </a:r>
            <a:endParaRPr lang="ko-KR" altLang="en-US" sz="3000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20558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971600" y="6525344"/>
            <a:ext cx="734481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1725756" y="1268760"/>
            <a:ext cx="14780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학습목표</a:t>
            </a:r>
            <a:endParaRPr lang="ko-KR" altLang="en-US" sz="2400" b="1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23728" y="2049229"/>
            <a:ext cx="6732240" cy="182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b="1" dirty="0">
                <a:latin typeface="HY강M" panose="02030600000101010101" pitchFamily="18" charset="-127"/>
                <a:ea typeface="HY강M" panose="02030600000101010101" pitchFamily="18" charset="-127"/>
              </a:rPr>
              <a:t>4. </a:t>
            </a:r>
            <a:r>
              <a:rPr lang="ko-KR" altLang="en-US" sz="2000" dirty="0">
                <a:latin typeface="HY강M" panose="02030600000101010101" pitchFamily="18" charset="-127"/>
                <a:ea typeface="HY강M" panose="02030600000101010101" pitchFamily="18" charset="-127"/>
              </a:rPr>
              <a:t>전문직 사회화의 의미를 설명한다</a:t>
            </a:r>
            <a:r>
              <a:rPr lang="en-US" altLang="ko-KR" sz="2000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</a:p>
          <a:p>
            <a:pPr>
              <a:lnSpc>
                <a:spcPct val="200000"/>
              </a:lnSpc>
            </a:pPr>
            <a:r>
              <a:rPr lang="en-US" altLang="ko-KR" sz="2000" b="1" dirty="0">
                <a:latin typeface="HY강M" panose="02030600000101010101" pitchFamily="18" charset="-127"/>
                <a:ea typeface="HY강M" panose="02030600000101010101" pitchFamily="18" charset="-127"/>
              </a:rPr>
              <a:t>5. </a:t>
            </a:r>
            <a:r>
              <a:rPr lang="ko-KR" altLang="en-US" sz="2000" dirty="0">
                <a:latin typeface="HY강M" panose="02030600000101010101" pitchFamily="18" charset="-127"/>
                <a:ea typeface="HY강M" panose="02030600000101010101" pitchFamily="18" charset="-127"/>
              </a:rPr>
              <a:t>간호전문직의 사회화 모델을 확인한다</a:t>
            </a:r>
            <a:r>
              <a:rPr lang="en-US" altLang="ko-KR" sz="2000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</a:p>
          <a:p>
            <a:pPr>
              <a:lnSpc>
                <a:spcPct val="200000"/>
              </a:lnSpc>
            </a:pPr>
            <a:r>
              <a:rPr lang="en-US" altLang="ko-KR" sz="2000" b="1" dirty="0">
                <a:latin typeface="HY강M" panose="02030600000101010101" pitchFamily="18" charset="-127"/>
                <a:ea typeface="HY강M" panose="02030600000101010101" pitchFamily="18" charset="-127"/>
              </a:rPr>
              <a:t>6. </a:t>
            </a:r>
            <a:r>
              <a:rPr lang="ko-KR" altLang="en-US" sz="2000" dirty="0">
                <a:latin typeface="HY강M" panose="02030600000101010101" pitchFamily="18" charset="-127"/>
                <a:ea typeface="HY강M" panose="02030600000101010101" pitchFamily="18" charset="-127"/>
              </a:rPr>
              <a:t>신규간호사의 </a:t>
            </a:r>
            <a:r>
              <a:rPr lang="ko-KR" altLang="en-US" sz="2000" dirty="0" err="1">
                <a:latin typeface="HY강M" panose="02030600000101010101" pitchFamily="18" charset="-127"/>
                <a:ea typeface="HY강M" panose="02030600000101010101" pitchFamily="18" charset="-127"/>
              </a:rPr>
              <a:t>사회화적응프로그램의</a:t>
            </a:r>
            <a:r>
              <a:rPr lang="ko-KR" altLang="en-US" sz="2000" dirty="0">
                <a:latin typeface="HY강M" panose="02030600000101010101" pitchFamily="18" charset="-127"/>
                <a:ea typeface="HY강M" panose="02030600000101010101" pitchFamily="18" charset="-127"/>
              </a:rPr>
              <a:t> 특징을 확인한다</a:t>
            </a:r>
            <a:r>
              <a:rPr lang="en-US" altLang="ko-KR" sz="2000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48" t="44079" r="35710" b="44207"/>
          <a:stretch/>
        </p:blipFill>
        <p:spPr bwMode="auto">
          <a:xfrm>
            <a:off x="323528" y="798837"/>
            <a:ext cx="1474237" cy="1117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5820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 flipH="1">
            <a:off x="611560" y="332656"/>
            <a:ext cx="8352928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Ⅱ.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간호전문직의 사회화 과정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1.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간호전문직의 사회화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1)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전문직 사회화에 대한 이해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(1)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사회화는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사람들이 집단과 사회의 구성원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(member)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이 되는 것을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배우는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과정이다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(2)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사람과의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관계를 정의하는 사회적 역할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(rule)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을 배우는 과정이다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       구체화된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지식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기술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태도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가치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규범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(norm)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을 내면화하고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발달시키는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과정이다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 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(3)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사회화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과정의 내적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(intrinsic)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인 면은 사회적 통제이다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(4)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사회적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통제는 집단의 규범을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따르고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사회적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질서를 유지시킴으로써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자신을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규제시키는 사회 집단의 능력이다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</a:t>
            </a:r>
            <a:endParaRPr lang="ko-KR" altLang="en-US" dirty="0">
              <a:latin typeface="HY강M" pitchFamily="18" charset="-127"/>
              <a:ea typeface="HY강M" pitchFamily="18" charset="-127"/>
            </a:endParaRPr>
          </a:p>
        </p:txBody>
      </p:sp>
      <p:cxnSp>
        <p:nvCxnSpPr>
          <p:cNvPr id="7" name="직선 연결선 6"/>
          <p:cNvCxnSpPr/>
          <p:nvPr/>
        </p:nvCxnSpPr>
        <p:spPr>
          <a:xfrm>
            <a:off x="971600" y="6525344"/>
            <a:ext cx="734481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6120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971600" y="6545716"/>
            <a:ext cx="734481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 flipH="1">
            <a:off x="611560" y="260648"/>
            <a:ext cx="8352928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(5)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사회화는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개인이 기꺼이 그룹의 방법을 따르게 하는 것을 암시한다</a:t>
            </a: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(6)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전문직의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사회화는 공식적 사회화와 비공식적 사회화를 통해 습득된다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</a:t>
            </a:r>
            <a:endParaRPr lang="ko-KR" altLang="en-US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(7)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간호문화는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전문직의 의식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(rites),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의례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(rituals),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가치를 포함한다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2)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간호전문직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사회화에 영향을 미치는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요인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- By </a:t>
            </a:r>
            <a:r>
              <a:rPr lang="en-US" altLang="ko-KR" dirty="0" err="1" smtClean="0">
                <a:latin typeface="HY강M" pitchFamily="18" charset="-127"/>
                <a:ea typeface="HY강M" pitchFamily="18" charset="-127"/>
              </a:rPr>
              <a:t>Strader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&amp; Decker, Hardy 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&amp;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Conway</a:t>
            </a: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(1)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학습자가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인지하는 역할과 지위에 대한 명확성과 합의</a:t>
            </a: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(2)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역할에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대한 기대의 범위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(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예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: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일반간호사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간호관리자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의사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대상자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가족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및 중요한 타자 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[significant others]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에 포함된 사람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) </a:t>
            </a: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(3)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간호사가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되기 전의 학습 </a:t>
            </a: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(4)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사회화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과정을 관리하기 위한 사회화 담당부서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(agents)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의 능력 </a:t>
            </a: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(5)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바람직한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특성을 지닌 역할 모델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(role model) </a:t>
            </a:r>
          </a:p>
        </p:txBody>
      </p:sp>
    </p:spTree>
    <p:extLst>
      <p:ext uri="{BB962C8B-B14F-4D97-AF65-F5344CB8AC3E}">
        <p14:creationId xmlns:p14="http://schemas.microsoft.com/office/powerpoint/2010/main" val="660915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971600" y="6545716"/>
            <a:ext cx="734481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 flipH="1">
            <a:off x="611560" y="260648"/>
            <a:ext cx="8352928" cy="4805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5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(5)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바람직한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특성을 지닌 역할 모델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(role model) </a:t>
            </a:r>
          </a:p>
          <a:p>
            <a:pPr>
              <a:lnSpc>
                <a:spcPct val="25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(6)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개발과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조직화가 잘 된 오리엔테이션이나 </a:t>
            </a:r>
            <a:r>
              <a:rPr lang="ko-KR" altLang="en-US" dirty="0" err="1">
                <a:latin typeface="HY강M" pitchFamily="18" charset="-127"/>
                <a:ea typeface="HY강M" pitchFamily="18" charset="-127"/>
              </a:rPr>
              <a:t>인턴십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 프로그램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다른 사람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5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으로부터의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지지 </a:t>
            </a:r>
          </a:p>
          <a:p>
            <a:pPr>
              <a:lnSpc>
                <a:spcPct val="250000"/>
              </a:lnSpc>
            </a:pP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50000"/>
              </a:lnSpc>
            </a:pP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50000"/>
              </a:lnSpc>
            </a:pPr>
            <a:endParaRPr lang="en-US" altLang="ko-KR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50000"/>
              </a:lnSpc>
            </a:pPr>
            <a:endParaRPr lang="ko-KR" altLang="en-US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50734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971600" y="6545716"/>
            <a:ext cx="734481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683568" y="332656"/>
            <a:ext cx="856895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2.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전문직 사회화 과정의 모델 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1) </a:t>
            </a:r>
            <a:r>
              <a:rPr lang="ko-KR" altLang="en-US" dirty="0" err="1" smtClean="0">
                <a:latin typeface="HY강M" pitchFamily="18" charset="-127"/>
                <a:ea typeface="HY강M" pitchFamily="18" charset="-127"/>
              </a:rPr>
              <a:t>코헨의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모델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(1) 1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단계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: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일방적인 의존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(unilateral dependence)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일방적인 의존 시기의 학생들은 경험이 없고 지식이 결여되었기 때문에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교사와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같은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외부의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권한이 있는 사람에게 의존하고 통제되며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질문을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자주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하지 않고 비평적으로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개념을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분석하지 못한다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(2) 2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단계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: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부정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/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독립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(negativity/independence)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학생들의 비평적 능력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(critical thinking)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과 지식이 확대되고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학생들은 교수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에게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질문을 하기 시작한다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이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시기는‘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인지적 반란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(cognitive rebellion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)’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단계로서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많은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학생들이‘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no’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라고 말할 수 있듯이 외부적 통제에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의존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하는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것이 줄어들며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좀 더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자신의 판단에 중점을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둔다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59315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971600" y="6545716"/>
            <a:ext cx="734481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683568" y="332656"/>
            <a:ext cx="8568952" cy="60478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(3) 3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단계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: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의존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/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상호관계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(dependence/mutuality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학생들은 보다 많이 다른 사람들의 아이디어를 평가한다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학생들은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현실적인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평가 과정을 개발하며 개념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사실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아이디어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모델을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객관적으로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평가한다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학생들은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객관적인 평가 후에 사실과 의견을 통합하기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시작한다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 </a:t>
            </a: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(4) 4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단계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: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상호의존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(interdependence)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학생들은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다른 사람과 협력하여 의사결정 할 수 있는 능력을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개발한다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학생은 자아개념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(self-concept)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을 가지고 개인적으로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”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나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”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전문적으로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“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나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”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받아들일 수 있고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인생의 다른 역할과 일치할 수 있는 전문직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역할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에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대한 정체성을 포함한다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</a:t>
            </a:r>
          </a:p>
          <a:p>
            <a:pPr marL="285750" indent="-285750">
              <a:lnSpc>
                <a:spcPct val="150000"/>
              </a:lnSpc>
            </a:pPr>
            <a:endParaRPr lang="en-US" altLang="ko-KR" b="1" dirty="0"/>
          </a:p>
        </p:txBody>
      </p:sp>
    </p:spTree>
    <p:extLst>
      <p:ext uri="{BB962C8B-B14F-4D97-AF65-F5344CB8AC3E}">
        <p14:creationId xmlns:p14="http://schemas.microsoft.com/office/powerpoint/2010/main" val="2561590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971600" y="6545716"/>
            <a:ext cx="734481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611560" y="188640"/>
            <a:ext cx="8568952" cy="6324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2) </a:t>
            </a:r>
            <a:r>
              <a:rPr lang="ko-KR" altLang="en-US" dirty="0" err="1" smtClean="0">
                <a:latin typeface="HY강M" pitchFamily="18" charset="-127"/>
                <a:ea typeface="HY강M" pitchFamily="18" charset="-127"/>
              </a:rPr>
              <a:t>크래머의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모델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5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(1) 1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단계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: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기술과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일상적인 것의 습득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(mastery of skills and routines)</a:t>
            </a:r>
          </a:p>
          <a:p>
            <a:pPr>
              <a:lnSpc>
                <a:spcPct val="25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     ① 간호사들은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중요한 기술과 업무를 완수하는 데 중점을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둔다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5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② 환자의 감정적인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면을 간과할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수가 있다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5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(2) 2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단계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: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사회적 통합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(social integration)</a:t>
            </a:r>
          </a:p>
          <a:p>
            <a:pPr>
              <a:lnSpc>
                <a:spcPct val="25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     ① 동료간호사가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신규간호사의 능력을 인정하고 그룹으로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받아들인다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</a:t>
            </a:r>
            <a:endParaRPr lang="ko-KR" altLang="en-US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5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     ② 사람들은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동료의 인정과 승인을 원한다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 </a:t>
            </a:r>
          </a:p>
          <a:p>
            <a:pPr>
              <a:lnSpc>
                <a:spcPct val="25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③ 전문직의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가치를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유지하기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위해 간호사의 </a:t>
            </a:r>
            <a:r>
              <a:rPr lang="ko-KR" altLang="en-US" dirty="0" err="1">
                <a:latin typeface="HY강M" pitchFamily="18" charset="-127"/>
                <a:ea typeface="HY강M" pitchFamily="18" charset="-127"/>
              </a:rPr>
              <a:t>자존감을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 다치게 하는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경우가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5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있을 수 있으나 이러한 과정은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필요하다고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볼 수 있다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</a:t>
            </a:r>
            <a:endParaRPr lang="en-US" altLang="ko-KR" b="1" dirty="0"/>
          </a:p>
        </p:txBody>
      </p:sp>
    </p:spTree>
    <p:extLst>
      <p:ext uri="{BB962C8B-B14F-4D97-AF65-F5344CB8AC3E}">
        <p14:creationId xmlns:p14="http://schemas.microsoft.com/office/powerpoint/2010/main" val="2557849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971600" y="6545716"/>
            <a:ext cx="734481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611560" y="366911"/>
            <a:ext cx="85689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   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(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3) 3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단계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: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도덕적 회의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(moral outrage)</a:t>
            </a:r>
          </a:p>
          <a:p>
            <a:pPr>
              <a:lnSpc>
                <a:spcPct val="25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     ① 간호사들은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모든 것을 다할 수 없다는 것을 깨달을 때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절망하고 화가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5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난다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5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② 간호사들은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관료적인 역할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전문직 역할 및 봉사적인 역할 사이에서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5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불일치를 경험한다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5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③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관료적 역할은 조직에 대한 충성과 규율 및 규정과 관련이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있다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5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④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전문직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역할은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지속적인 교육과 전문직에 대한 충실성과 관련이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있다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5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봉사적 역할은 환자에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대한 동정심과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충실성과 연관이 있다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57115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971600" y="6545716"/>
            <a:ext cx="734481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611560" y="366911"/>
            <a:ext cx="856895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(4) 4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단계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: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갈등 해결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(conflict resolution)</a:t>
            </a: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     ① 간호사들이 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3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단계에서 직면한 갈등을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해결한다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 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② </a:t>
            </a:r>
            <a:r>
              <a:rPr lang="ko-KR" altLang="en-US" dirty="0" err="1" smtClean="0">
                <a:latin typeface="HY강M" pitchFamily="18" charset="-127"/>
                <a:ea typeface="HY강M" pitchFamily="18" charset="-127"/>
              </a:rPr>
              <a:t>크래머는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다음과 같은 해결책을 제시하였다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   •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가치를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보존하면서 행동을 변화시킨다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        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EX)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본인의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믿음과 일치하는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새로운 직장을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찾는다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만약에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불가능하면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 err="1">
                <a:latin typeface="HY강M" pitchFamily="18" charset="-127"/>
                <a:ea typeface="HY강M" pitchFamily="18" charset="-127"/>
              </a:rPr>
              <a:t>간호직을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 떠난다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</a:t>
            </a:r>
          </a:p>
          <a:p>
            <a:pPr lvl="2"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•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전문직 가치를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포기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관료주의적인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가치를 수용하며 시스템에 맞춘다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   •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가치를 포기하고 상황이 되어가는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두고 생존을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목적으로 한다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   •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두 문화를 모두 흡수하는 간호사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(bicultural nurse)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가 된다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 Bicultural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nurse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는 시스템에서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긍정적인 변화에 영향을 주기 위해 전문직 가치와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관료적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가치를 동시에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사용하는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것을 배운다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</a:t>
            </a:r>
            <a:endParaRPr lang="en-US" altLang="ko-KR" b="1" dirty="0"/>
          </a:p>
        </p:txBody>
      </p:sp>
    </p:spTree>
    <p:extLst>
      <p:ext uri="{BB962C8B-B14F-4D97-AF65-F5344CB8AC3E}">
        <p14:creationId xmlns:p14="http://schemas.microsoft.com/office/powerpoint/2010/main" val="1233525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971600" y="6545716"/>
            <a:ext cx="734481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611560" y="460985"/>
            <a:ext cx="85689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(3) 3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단계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: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적임자 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(competent)</a:t>
            </a: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①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조직능력과 기획능력을 보여주며 간호를 수행할 때 중요한 점과 덜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중요한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점을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구별한다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     ② 간호사들은 능력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있고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시간을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능률적으로 활용한다고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느낀다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     ③ 추상적이고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분석적으로 생각하는 능력을 지녔기에 다양하고 복잡한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간호 요구를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동시에 조정할 수 있다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④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2~3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년의 실무경험을 가진 간호사가 이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단계에 속한다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 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(4) 4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단계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: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숙련가 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(proficient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</a:t>
            </a:r>
            <a:r>
              <a:rPr lang="ko-KR" altLang="en-US" dirty="0" smtClean="0"/>
              <a:t>①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상황을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전체적으로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인식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대상자에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대해 전체적으로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이해한다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②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의사결정을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증진시키며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장기적인 목표에 집중한다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  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86038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971600" y="6545716"/>
            <a:ext cx="734481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611560" y="332656"/>
            <a:ext cx="85689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③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간호업무단위에서 리더일 확률이 높고 매우 풍부한 임상경험으로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조직에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대한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몰입도가 높을 수 있다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④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3~5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년의 실무경험을 가진 간호사가 이 단계에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속한다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(5) 5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단계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: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전문가 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(expert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①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업무수행에 있어 유동적이고 융통성이 있으며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매우 능숙하게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처리한다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②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업무를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수행하기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위하여 더 이상의 규칙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가이드라인 및 원리가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요구되지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않으며 직관적으로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상황을 파악해서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적합한 간호를 할 수 있다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③ 새로운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환경에서 고도의 능숙한 직관력과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분석적 능력을 보여주는데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옳다고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느끼기 때문에 확실한 행동을 취할 수 있다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④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5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년 이상의 실무경험을 가진 간호사가 이 단계에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속한다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165951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971600" y="6545716"/>
            <a:ext cx="734481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611560" y="332656"/>
            <a:ext cx="856895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3)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배너의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모델</a:t>
            </a:r>
            <a:r>
              <a:rPr lang="ko-KR" altLang="en-US" b="1" dirty="0" smtClean="0">
                <a:solidFill>
                  <a:srgbClr val="FF0000"/>
                </a:solidFill>
                <a:latin typeface="HY강M" pitchFamily="18" charset="-127"/>
                <a:ea typeface="HY강M" pitchFamily="18" charset="-127"/>
              </a:rPr>
              <a:t>☆☆</a:t>
            </a:r>
            <a:endParaRPr lang="en-US" altLang="ko-KR" b="1" dirty="0">
              <a:solidFill>
                <a:srgbClr val="FF0000"/>
              </a:solidFill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(1)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1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단계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: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초보자 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(novice)</a:t>
            </a: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①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업무수행에 대한 경험이 없어 역할은 제한적이고 융통성이 없다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②  간호를 수행할 때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상황이 고려되지 않는 규칙과 원리에 의존하며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실무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기술은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제한적이다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 </a:t>
            </a: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      ③ 간호학생이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처음 간호대학에 입학할 때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시작된다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(2) 2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단계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: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진전된 초보자 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(advanced beginner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①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실무능력이 미미하기에 적은 범위의 수용할만한 업무를 수행한다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      ② 이론과 원칙에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기반하여 실무를 수행하나 우선순위를 세우거나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중요한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업무를 동시에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검토하기에는 어려움이 있다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      ③ 신규간호사가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이 단계에 속한다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   </a:t>
            </a:r>
            <a:endParaRPr lang="en-US" altLang="ko-KR" b="1" dirty="0"/>
          </a:p>
        </p:txBody>
      </p:sp>
    </p:spTree>
    <p:extLst>
      <p:ext uri="{BB962C8B-B14F-4D97-AF65-F5344CB8AC3E}">
        <p14:creationId xmlns:p14="http://schemas.microsoft.com/office/powerpoint/2010/main" val="3557604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971600" y="6545716"/>
            <a:ext cx="734481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539552" y="620687"/>
            <a:ext cx="8316924" cy="8586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b="1" dirty="0" smtClean="0">
                <a:latin typeface="HY강M" pitchFamily="18" charset="-127"/>
                <a:ea typeface="HY강M" pitchFamily="18" charset="-127"/>
              </a:rPr>
              <a:t>※ 2014</a:t>
            </a:r>
            <a:r>
              <a:rPr lang="ko-KR" altLang="en-US" b="1" dirty="0">
                <a:latin typeface="HY강M" pitchFamily="18" charset="-127"/>
                <a:ea typeface="HY강M" pitchFamily="18" charset="-127"/>
              </a:rPr>
              <a:t>년 병원간호사회에서 진행한 연구 </a:t>
            </a:r>
            <a:r>
              <a:rPr lang="ko-KR" altLang="en-US" b="1" dirty="0" smtClean="0">
                <a:latin typeface="HY강M" pitchFamily="18" charset="-127"/>
                <a:ea typeface="HY강M" pitchFamily="18" charset="-127"/>
              </a:rPr>
              <a:t>결과는 </a:t>
            </a:r>
            <a:r>
              <a:rPr lang="en-US" altLang="ko-KR" b="1" dirty="0" smtClean="0">
                <a:latin typeface="HY강M" pitchFamily="18" charset="-127"/>
                <a:ea typeface="HY강M" pitchFamily="18" charset="-127"/>
              </a:rPr>
              <a:t>1</a:t>
            </a:r>
            <a:r>
              <a:rPr lang="ko-KR" altLang="en-US" b="1" dirty="0" smtClean="0">
                <a:latin typeface="HY강M" pitchFamily="18" charset="-127"/>
                <a:ea typeface="HY강M" pitchFamily="18" charset="-127"/>
              </a:rPr>
              <a:t>단계에서 </a:t>
            </a:r>
            <a:r>
              <a:rPr lang="en-US" altLang="ko-KR" b="1" dirty="0">
                <a:latin typeface="HY강M" pitchFamily="18" charset="-127"/>
                <a:ea typeface="HY강M" pitchFamily="18" charset="-127"/>
              </a:rPr>
              <a:t>5</a:t>
            </a:r>
            <a:r>
              <a:rPr lang="ko-KR" altLang="en-US" b="1" dirty="0">
                <a:latin typeface="HY강M" pitchFamily="18" charset="-127"/>
                <a:ea typeface="HY강M" pitchFamily="18" charset="-127"/>
              </a:rPr>
              <a:t>단계까지 </a:t>
            </a:r>
            <a:r>
              <a:rPr lang="ko-KR" altLang="en-US" b="1" dirty="0" smtClean="0">
                <a:latin typeface="HY강M" pitchFamily="18" charset="-127"/>
                <a:ea typeface="HY강M" pitchFamily="18" charset="-127"/>
              </a:rPr>
              <a:t>간호학생</a:t>
            </a:r>
            <a:endParaRPr lang="en-US" altLang="ko-KR" b="1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b="1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b="1" dirty="0" smtClean="0">
                <a:latin typeface="HY강M" pitchFamily="18" charset="-127"/>
                <a:ea typeface="HY강M" pitchFamily="18" charset="-127"/>
              </a:rPr>
              <a:t>   </a:t>
            </a:r>
            <a:r>
              <a:rPr lang="ko-KR" altLang="en-US" b="1" dirty="0" smtClean="0">
                <a:latin typeface="HY강M" pitchFamily="18" charset="-127"/>
                <a:ea typeface="HY강M" pitchFamily="18" charset="-127"/>
              </a:rPr>
              <a:t>에서 </a:t>
            </a:r>
            <a:r>
              <a:rPr lang="en-US" altLang="ko-KR" b="1" dirty="0">
                <a:latin typeface="HY강M" pitchFamily="18" charset="-127"/>
                <a:ea typeface="HY강M" pitchFamily="18" charset="-127"/>
              </a:rPr>
              <a:t>7</a:t>
            </a:r>
            <a:r>
              <a:rPr lang="ko-KR" altLang="en-US" b="1" dirty="0">
                <a:latin typeface="HY강M" pitchFamily="18" charset="-127"/>
                <a:ea typeface="HY강M" pitchFamily="18" charset="-127"/>
              </a:rPr>
              <a:t>년 이상 임상실무경험이 있는 간호사가 각 단계에 속한다</a:t>
            </a:r>
            <a:r>
              <a:rPr lang="en-US" altLang="ko-KR" b="1" dirty="0">
                <a:latin typeface="HY강M" pitchFamily="18" charset="-127"/>
                <a:ea typeface="HY강M" pitchFamily="18" charset="-127"/>
              </a:rPr>
              <a:t>.</a:t>
            </a:r>
            <a:endParaRPr lang="ko-KR" altLang="en-US" b="1" dirty="0">
              <a:latin typeface="HY강M" pitchFamily="18" charset="-127"/>
              <a:ea typeface="HY강M" pitchFamily="18" charset="-127"/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25" t="59915" r="33133" b="18245"/>
          <a:stretch/>
        </p:blipFill>
        <p:spPr bwMode="auto">
          <a:xfrm>
            <a:off x="971600" y="1988840"/>
            <a:ext cx="7200800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7127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971600" y="6545716"/>
            <a:ext cx="734481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2139" y="692696"/>
            <a:ext cx="6624736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9806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971600" y="6545716"/>
            <a:ext cx="734481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683568" y="332656"/>
            <a:ext cx="8568952" cy="5562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</a:t>
            </a:r>
            <a:endParaRPr lang="en-US" altLang="ko-KR" b="1" dirty="0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683568" y="472897"/>
            <a:ext cx="828092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3.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신규간호사의 적응을 돕는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프로그램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1) </a:t>
            </a:r>
            <a:r>
              <a:rPr lang="ko-KR" altLang="en-US" dirty="0" err="1" smtClean="0">
                <a:latin typeface="HY강M" pitchFamily="18" charset="-127"/>
                <a:ea typeface="HY강M" pitchFamily="18" charset="-127"/>
              </a:rPr>
              <a:t>트랜지션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프로그램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/</a:t>
            </a:r>
            <a:r>
              <a:rPr lang="ko-KR" altLang="en-US" dirty="0" err="1">
                <a:latin typeface="HY강M" pitchFamily="18" charset="-127"/>
                <a:ea typeface="HY강M" pitchFamily="18" charset="-127"/>
              </a:rPr>
              <a:t>레지던스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프로그램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①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Institute 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of Medicine (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IOM, </a:t>
            </a:r>
            <a:r>
              <a:rPr lang="ko-KR" altLang="en-US" dirty="0" err="1" smtClean="0">
                <a:latin typeface="HY강M" pitchFamily="18" charset="-127"/>
                <a:ea typeface="HY강M" pitchFamily="18" charset="-127"/>
              </a:rPr>
              <a:t>미국의학원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)(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2010)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은 “간호의 미래”에 관한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보고서에서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Transition-to-Practice 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Programs/Residencies for New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Graduate</a:t>
            </a:r>
          </a:p>
          <a:p>
            <a:pPr marL="285750" indent="-285750"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Nurses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추천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② 프로그램은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학생들이 면허를 받은 후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전문분야 학위를 받은 후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혹은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새로운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임상분야로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옮길 때 적용할 수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있다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 marL="285750" indent="-285750"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③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신규간호사에게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6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개월에서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1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년 동안 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Transition-to-practice programs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교육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 ④ 신규간호사는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다른 간호사에 비해 업무량은 적고 월급은 전액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받으면서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간호기술과 지식을 익혀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실무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적응에 도움을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받는다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 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13086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971600" y="6545716"/>
            <a:ext cx="734481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683568" y="332656"/>
            <a:ext cx="8568952" cy="5562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</a:t>
            </a:r>
            <a:endParaRPr lang="en-US" altLang="ko-KR" b="1" dirty="0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683568" y="472897"/>
            <a:ext cx="828092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2) </a:t>
            </a:r>
            <a:r>
              <a:rPr lang="ko-KR" altLang="en-US" dirty="0" err="1" smtClean="0">
                <a:latin typeface="HY강M" pitchFamily="18" charset="-127"/>
                <a:ea typeface="HY강M" pitchFamily="18" charset="-127"/>
              </a:rPr>
              <a:t>프리셉터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프로그램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(</a:t>
            </a:r>
            <a:r>
              <a:rPr lang="en-US" altLang="ko-KR" dirty="0" err="1" smtClean="0">
                <a:latin typeface="HY강M" pitchFamily="18" charset="-127"/>
                <a:ea typeface="HY강M" pitchFamily="18" charset="-127"/>
              </a:rPr>
              <a:t>preseptor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program)</a:t>
            </a:r>
            <a:endParaRPr lang="ko-KR" altLang="en-US" dirty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ko-KR" altLang="en-US" dirty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① </a:t>
            </a:r>
            <a:r>
              <a:rPr lang="ko-KR" altLang="en-US" dirty="0" err="1" smtClean="0">
                <a:latin typeface="HY강M" pitchFamily="18" charset="-127"/>
                <a:ea typeface="HY강M" pitchFamily="18" charset="-127"/>
              </a:rPr>
              <a:t>프리셉터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(</a:t>
            </a:r>
            <a:r>
              <a:rPr lang="en-US" altLang="ko-KR" dirty="0" err="1">
                <a:latin typeface="HY강M" pitchFamily="18" charset="-127"/>
                <a:ea typeface="HY강M" pitchFamily="18" charset="-127"/>
              </a:rPr>
              <a:t>preseptor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)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와 신규간호사는 </a:t>
            </a:r>
            <a:r>
              <a:rPr lang="ko-KR" altLang="en-US" dirty="0" err="1">
                <a:latin typeface="HY강M" pitchFamily="18" charset="-127"/>
                <a:ea typeface="HY강M" pitchFamily="18" charset="-127"/>
              </a:rPr>
              <a:t>일대일의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관계이다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</a:t>
            </a:r>
          </a:p>
          <a:p>
            <a:pPr marL="285750" indent="-285750">
              <a:lnSpc>
                <a:spcPct val="20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  ② </a:t>
            </a:r>
            <a:r>
              <a:rPr lang="ko-KR" altLang="en-US" dirty="0" err="1" smtClean="0">
                <a:latin typeface="HY강M" pitchFamily="18" charset="-127"/>
                <a:ea typeface="HY강M" pitchFamily="18" charset="-127"/>
              </a:rPr>
              <a:t>프리셉터의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역할은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능동적이고 목적적이다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 marL="285750" indent="-285750"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③ </a:t>
            </a:r>
            <a:r>
              <a:rPr lang="ko-KR" altLang="en-US" dirty="0" err="1" smtClean="0">
                <a:latin typeface="HY강M" pitchFamily="18" charset="-127"/>
                <a:ea typeface="HY강M" pitchFamily="18" charset="-127"/>
              </a:rPr>
              <a:t>프리셉터는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신규간호사에게 정서적 지지를 해주고 임상에서의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강력한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역할 모델이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된다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 marL="285750" indent="-285750"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④ </a:t>
            </a:r>
            <a:r>
              <a:rPr lang="ko-KR" altLang="en-US" dirty="0" err="1" smtClean="0">
                <a:latin typeface="HY강M" pitchFamily="18" charset="-127"/>
                <a:ea typeface="HY강M" pitchFamily="18" charset="-127"/>
              </a:rPr>
              <a:t>프리셉터는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질문에 답변하고 역할 기대를 명확하게 해준다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</a:t>
            </a:r>
          </a:p>
          <a:p>
            <a:pPr marL="285750" indent="-285750">
              <a:lnSpc>
                <a:spcPct val="200000"/>
              </a:lnSpc>
            </a:pPr>
            <a:r>
              <a:rPr lang="ko-KR" altLang="en-US" dirty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 ⑤ </a:t>
            </a:r>
            <a:r>
              <a:rPr lang="ko-KR" altLang="en-US" dirty="0" err="1" smtClean="0">
                <a:latin typeface="HY강M" pitchFamily="18" charset="-127"/>
                <a:ea typeface="HY강M" pitchFamily="18" charset="-127"/>
              </a:rPr>
              <a:t>프리셉터와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 err="1">
                <a:latin typeface="HY강M" pitchFamily="18" charset="-127"/>
                <a:ea typeface="HY강M" pitchFamily="18" charset="-127"/>
              </a:rPr>
              <a:t>프리셉티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(</a:t>
            </a:r>
            <a:r>
              <a:rPr lang="en-US" altLang="ko-KR" dirty="0" err="1">
                <a:latin typeface="HY강M" pitchFamily="18" charset="-127"/>
                <a:ea typeface="HY강M" pitchFamily="18" charset="-127"/>
              </a:rPr>
              <a:t>preceptee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)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사이가 안 좋을 수 있다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⑥ </a:t>
            </a:r>
            <a:r>
              <a:rPr lang="ko-KR" altLang="en-US" dirty="0" err="1" smtClean="0">
                <a:latin typeface="HY강M" pitchFamily="18" charset="-127"/>
                <a:ea typeface="HY강M" pitchFamily="18" charset="-127"/>
              </a:rPr>
              <a:t>프리셉터와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 err="1">
                <a:latin typeface="HY강M" pitchFamily="18" charset="-127"/>
                <a:ea typeface="HY강M" pitchFamily="18" charset="-127"/>
              </a:rPr>
              <a:t>프리셉티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간의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나쁜 관계를 개선하기 위해 </a:t>
            </a:r>
            <a:r>
              <a:rPr lang="ko-KR" altLang="en-US" dirty="0" err="1">
                <a:latin typeface="HY강M" pitchFamily="18" charset="-127"/>
                <a:ea typeface="HY강M" pitchFamily="18" charset="-127"/>
              </a:rPr>
              <a:t>프리셉터는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성인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학습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이론에 대한 지식이 있어야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한다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83673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971600" y="6545716"/>
            <a:ext cx="734481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683568" y="332656"/>
            <a:ext cx="8568952" cy="5562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</a:t>
            </a:r>
            <a:endParaRPr lang="en-US" altLang="ko-KR" b="1" dirty="0"/>
          </a:p>
        </p:txBody>
      </p:sp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356992"/>
            <a:ext cx="5889848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41000"/>
            <a:ext cx="5889848" cy="2943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0420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9" name="Picture 11" descr="인터뷰] 코로나19와 사투 벌이는 명지병원 박미연 간호사 &quot;환자분들 완치 기원, 의료진에게 응원의 박수&quot; - 경기일보 - 1등  유료부수, 경기·인천 대표신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6356" y="3417329"/>
            <a:ext cx="4248472" cy="3036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직선 연결선 4"/>
          <p:cNvCxnSpPr/>
          <p:nvPr/>
        </p:nvCxnSpPr>
        <p:spPr>
          <a:xfrm>
            <a:off x="971600" y="6545716"/>
            <a:ext cx="734481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683568" y="332656"/>
            <a:ext cx="8568952" cy="5562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</a:t>
            </a:r>
            <a:endParaRPr lang="en-US" altLang="ko-KR" b="1" dirty="0"/>
          </a:p>
        </p:txBody>
      </p:sp>
      <p:pic>
        <p:nvPicPr>
          <p:cNvPr id="22536" name="Picture 8" descr="간호본부 | 삼성서울병원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821" y="188640"/>
            <a:ext cx="6480720" cy="3073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7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417328"/>
            <a:ext cx="3960440" cy="3036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57690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971600" y="6545716"/>
            <a:ext cx="734481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683568" y="332656"/>
            <a:ext cx="8280920" cy="5498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25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3) </a:t>
            </a:r>
            <a:r>
              <a:rPr lang="ko-KR" altLang="en-US" dirty="0" err="1" smtClean="0">
                <a:latin typeface="HY강M" pitchFamily="18" charset="-127"/>
                <a:ea typeface="HY강M" pitchFamily="18" charset="-127"/>
              </a:rPr>
              <a:t>멘토링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프로그램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(mentoring program)</a:t>
            </a:r>
          </a:p>
          <a:p>
            <a:pPr marL="285750" indent="-285750">
              <a:lnSpc>
                <a:spcPct val="25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- </a:t>
            </a:r>
            <a:r>
              <a:rPr lang="ko-KR" altLang="en-US" dirty="0" err="1" smtClean="0">
                <a:latin typeface="HY강M" pitchFamily="18" charset="-127"/>
                <a:ea typeface="HY강M" pitchFamily="18" charset="-127"/>
              </a:rPr>
              <a:t>멘토링은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커리어 기능과 심리사회적 기능을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갖는다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 marL="285750" indent="-285750">
              <a:lnSpc>
                <a:spcPct val="25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  ① 커리어 기능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5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 err="1" smtClean="0">
                <a:latin typeface="HY강M" pitchFamily="18" charset="-127"/>
                <a:ea typeface="HY강M" pitchFamily="18" charset="-127"/>
              </a:rPr>
              <a:t>코칭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(coaching),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도전적 과제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(challenging assignments),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보호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(protection),</a:t>
            </a:r>
          </a:p>
          <a:p>
            <a:pPr marL="285750" indent="-285750">
              <a:lnSpc>
                <a:spcPct val="25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 </a:t>
            </a:r>
            <a:r>
              <a:rPr lang="ko-KR" altLang="en-US" dirty="0" err="1" smtClean="0">
                <a:latin typeface="HY강M" pitchFamily="18" charset="-127"/>
                <a:ea typeface="HY강M" pitchFamily="18" charset="-127"/>
              </a:rPr>
              <a:t>스폰서십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(sponsorship),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가시성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(exposure and visibility), </a:t>
            </a:r>
            <a:r>
              <a:rPr lang="ko-KR" altLang="en-US" dirty="0" err="1" smtClean="0">
                <a:latin typeface="HY강M" pitchFamily="18" charset="-127"/>
                <a:ea typeface="HY강M" pitchFamily="18" charset="-127"/>
              </a:rPr>
              <a:t>멘티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(mentee)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가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5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성공할 수 있다는 확고한 믿음을 포함한다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 </a:t>
            </a:r>
          </a:p>
          <a:p>
            <a:pPr marL="285750" indent="-285750">
              <a:lnSpc>
                <a:spcPct val="25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  ② 심리사회적 기능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5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dirty="0" err="1" smtClean="0">
                <a:latin typeface="HY강M" pitchFamily="18" charset="-127"/>
                <a:ea typeface="HY강M" pitchFamily="18" charset="-127"/>
              </a:rPr>
              <a:t>숙련감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명확성 및 역할 습득에 대한 </a:t>
            </a:r>
            <a:r>
              <a:rPr lang="ko-KR" altLang="en-US" dirty="0" err="1" smtClean="0">
                <a:latin typeface="HY강M" pitchFamily="18" charset="-127"/>
                <a:ea typeface="HY강M" pitchFamily="18" charset="-127"/>
              </a:rPr>
              <a:t>효과성을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내포한다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51891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971600" y="6545716"/>
            <a:ext cx="734481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683568" y="332656"/>
            <a:ext cx="828092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  ③ </a:t>
            </a:r>
            <a:r>
              <a:rPr lang="ko-KR" altLang="en-US" dirty="0" err="1" smtClean="0">
                <a:latin typeface="HY강M" pitchFamily="18" charset="-127"/>
                <a:ea typeface="HY강M" pitchFamily="18" charset="-127"/>
              </a:rPr>
              <a:t>멘토링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과정은 다음과 같이 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4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단계로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진행된다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 marL="285750" indent="-285750"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       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a. 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1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단계 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-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솔선수범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(initiation) </a:t>
            </a:r>
          </a:p>
          <a:p>
            <a:pPr marL="285750" indent="-285750"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   </a:t>
            </a:r>
            <a:r>
              <a:rPr lang="ko-KR" altLang="en-US" dirty="0" err="1" smtClean="0">
                <a:latin typeface="HY강M" pitchFamily="18" charset="-127"/>
                <a:ea typeface="HY강M" pitchFamily="18" charset="-127"/>
              </a:rPr>
              <a:t>멘토와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 err="1">
                <a:latin typeface="HY강M" pitchFamily="18" charset="-127"/>
                <a:ea typeface="HY강M" pitchFamily="18" charset="-127"/>
              </a:rPr>
              <a:t>멘티의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 관계가 성립되는 시기이다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</a:t>
            </a:r>
          </a:p>
          <a:p>
            <a:pPr marL="285750" indent="-285750"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b. 2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단계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-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고양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(cultivation)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의견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및 성과를 나누고 평가하기 위해 회의를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하며 관계를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발전시킨다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</a:t>
            </a:r>
          </a:p>
          <a:p>
            <a:pPr marL="285750" indent="-285750"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c. 3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단계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-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분리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(separation)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분리되어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독립을 시도하는 시기이다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</a:t>
            </a:r>
          </a:p>
          <a:p>
            <a:pPr marL="285750" indent="-285750"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d. 4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단계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-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재정의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(redefinition) </a:t>
            </a:r>
          </a:p>
          <a:p>
            <a:pPr marL="285750" indent="-285750"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관계를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재정립하거나 끝낸다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.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</a:t>
            </a:r>
          </a:p>
          <a:p>
            <a:pPr marL="285750" indent="-285750">
              <a:lnSpc>
                <a:spcPct val="200000"/>
              </a:lnSpc>
            </a:pPr>
            <a:endParaRPr lang="en-US" altLang="ko-KR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38304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971600" y="6545716"/>
            <a:ext cx="734481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683568" y="332656"/>
            <a:ext cx="8568952" cy="5562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</a:t>
            </a:r>
            <a:endParaRPr lang="en-US" altLang="ko-KR" b="1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551463"/>
            <a:ext cx="6532139" cy="56858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9735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971600" y="6545716"/>
            <a:ext cx="734481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683568" y="332656"/>
            <a:ext cx="8568952" cy="5562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</a:t>
            </a:r>
            <a:endParaRPr lang="en-US" altLang="ko-KR" b="1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448516"/>
            <a:ext cx="6912768" cy="5688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84485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https://i.pinimg.com/564x/66/e0/8d/66e08dad051660b37327e1d661f2519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52" r="11918"/>
          <a:stretch/>
        </p:blipFill>
        <p:spPr bwMode="auto">
          <a:xfrm>
            <a:off x="251520" y="1284402"/>
            <a:ext cx="2952328" cy="4448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059832" y="1700808"/>
            <a:ext cx="61206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3600" dirty="0" smtClean="0">
                <a:latin typeface="HY강M" pitchFamily="18" charset="-127"/>
                <a:ea typeface="HY강M" pitchFamily="18" charset="-127"/>
              </a:rPr>
              <a:t>3. </a:t>
            </a:r>
            <a:r>
              <a:rPr lang="ko-KR" altLang="en-US" sz="3600" dirty="0" smtClean="0">
                <a:latin typeface="HY강M" pitchFamily="18" charset="-127"/>
                <a:ea typeface="HY강M" pitchFamily="18" charset="-127"/>
              </a:rPr>
              <a:t>간호관련</a:t>
            </a:r>
            <a:r>
              <a:rPr lang="en-US" altLang="ko-KR" sz="36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3600" dirty="0" smtClean="0">
                <a:latin typeface="HY강M" pitchFamily="18" charset="-127"/>
                <a:ea typeface="HY강M" pitchFamily="18" charset="-127"/>
              </a:rPr>
              <a:t>국제조직 </a:t>
            </a:r>
            <a:endParaRPr lang="en-US" altLang="ko-KR" sz="36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3600" dirty="0" smtClean="0">
                <a:latin typeface="HY강M" pitchFamily="18" charset="-127"/>
                <a:ea typeface="HY강M" pitchFamily="18" charset="-127"/>
              </a:rPr>
              <a:t>4. </a:t>
            </a:r>
            <a:r>
              <a:rPr lang="ko-KR" altLang="en-US" sz="3600" dirty="0" smtClean="0">
                <a:latin typeface="HY강M" pitchFamily="18" charset="-127"/>
                <a:ea typeface="HY강M" pitchFamily="18" charset="-127"/>
              </a:rPr>
              <a:t>보건의료체계</a:t>
            </a:r>
            <a:endParaRPr lang="en-US" altLang="ko-KR" sz="36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3600" dirty="0" smtClean="0">
                <a:latin typeface="HY강M" pitchFamily="18" charset="-127"/>
                <a:ea typeface="HY강M" pitchFamily="18" charset="-127"/>
              </a:rPr>
              <a:t>5. </a:t>
            </a:r>
            <a:r>
              <a:rPr lang="ko-KR" altLang="en-US" sz="3600" dirty="0" smtClean="0">
                <a:latin typeface="HY강M" pitchFamily="18" charset="-127"/>
                <a:ea typeface="HY강M" pitchFamily="18" charset="-127"/>
              </a:rPr>
              <a:t>전문직의 최신경향과 발전</a:t>
            </a:r>
            <a:endParaRPr lang="en-US" altLang="ko-KR" sz="36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36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3600" dirty="0" smtClean="0">
                <a:latin typeface="HY강M" pitchFamily="18" charset="-127"/>
                <a:ea typeface="HY강M" pitchFamily="18" charset="-127"/>
              </a:rPr>
              <a:t>  </a:t>
            </a:r>
            <a:r>
              <a:rPr lang="ko-KR" altLang="en-US" sz="36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3600" dirty="0" smtClean="0">
                <a:latin typeface="HY강M" pitchFamily="18" charset="-127"/>
                <a:ea typeface="HY강M" pitchFamily="18" charset="-127"/>
              </a:rPr>
              <a:t>방향</a:t>
            </a:r>
            <a:endParaRPr lang="en-US" altLang="ko-KR" sz="3600" dirty="0" smtClean="0"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051720" y="514961"/>
            <a:ext cx="49685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b="1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다음 </a:t>
            </a:r>
            <a:r>
              <a:rPr lang="ko-KR" altLang="en-US" sz="4400" b="1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주차 강의는</a:t>
            </a:r>
            <a:r>
              <a:rPr lang="en-US" altLang="ko-KR" sz="4400" b="1" dirty="0" smtClean="0">
                <a:latin typeface="HY강M" panose="02030600000101010101" pitchFamily="18" charset="-127"/>
                <a:ea typeface="HY강M" panose="02030600000101010101" pitchFamily="18" charset="-127"/>
              </a:rPr>
              <a:t>!!</a:t>
            </a:r>
            <a:endParaRPr lang="ko-KR" altLang="en-US" sz="4400" b="1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74305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-11159" y="1206376"/>
            <a:ext cx="3600400" cy="93610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9969" y="1320485"/>
            <a:ext cx="20882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Q n A!!</a:t>
            </a:r>
            <a:endParaRPr lang="ko-KR" altLang="en-US" sz="4000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620688"/>
            <a:ext cx="4392488" cy="56886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2946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 rot="16200000">
            <a:off x="-1916832" y="1916832"/>
            <a:ext cx="6858000" cy="302433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-13362" y="4149080"/>
            <a:ext cx="8172400" cy="216024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6" name="직선 연결선 5"/>
          <p:cNvCxnSpPr/>
          <p:nvPr/>
        </p:nvCxnSpPr>
        <p:spPr>
          <a:xfrm>
            <a:off x="0" y="6309320"/>
            <a:ext cx="738031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589240"/>
            <a:ext cx="7388225" cy="30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699792" y="4875257"/>
            <a:ext cx="34563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Thank You!!</a:t>
            </a:r>
            <a:endParaRPr lang="ko-KR" altLang="en-US" sz="4800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  <p:pic>
        <p:nvPicPr>
          <p:cNvPr id="1028" name="Picture 4" descr="https://i.pinimg.com/originals/fd/1f/10/fd1f103c5f1275712f96888d49337465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71500"/>
            <a:ext cx="2832449" cy="321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41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65" b="10288"/>
          <a:stretch/>
        </p:blipFill>
        <p:spPr bwMode="auto">
          <a:xfrm rot="21282632">
            <a:off x="1969305" y="318972"/>
            <a:ext cx="5252179" cy="6265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6248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2956</TotalTime>
  <Words>2419</Words>
  <Application>Microsoft Office PowerPoint</Application>
  <PresentationFormat>화면 슬라이드 쇼(4:3)</PresentationFormat>
  <Paragraphs>304</Paragraphs>
  <Slides>45</Slides>
  <Notes>4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45</vt:i4>
      </vt:variant>
    </vt:vector>
  </HeadingPairs>
  <TitlesOfParts>
    <vt:vector size="46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solomon5047@naver.com</dc:creator>
  <cp:lastModifiedBy>solomon5047@naver.com</cp:lastModifiedBy>
  <cp:revision>103</cp:revision>
  <dcterms:created xsi:type="dcterms:W3CDTF">2021-02-09T03:13:49Z</dcterms:created>
  <dcterms:modified xsi:type="dcterms:W3CDTF">2021-03-27T03:05:19Z</dcterms:modified>
</cp:coreProperties>
</file>