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77" r:id="rId2"/>
    <p:sldId id="259" r:id="rId3"/>
    <p:sldId id="266" r:id="rId4"/>
    <p:sldId id="342" r:id="rId5"/>
    <p:sldId id="365" r:id="rId6"/>
    <p:sldId id="364" r:id="rId7"/>
    <p:sldId id="366" r:id="rId8"/>
    <p:sldId id="367" r:id="rId9"/>
    <p:sldId id="368" r:id="rId10"/>
    <p:sldId id="369" r:id="rId11"/>
    <p:sldId id="370" r:id="rId12"/>
    <p:sldId id="372" r:id="rId13"/>
    <p:sldId id="373" r:id="rId14"/>
    <p:sldId id="375" r:id="rId15"/>
    <p:sldId id="371" r:id="rId16"/>
    <p:sldId id="376" r:id="rId17"/>
    <p:sldId id="300" r:id="rId18"/>
    <p:sldId id="263" r:id="rId19"/>
    <p:sldId id="264" r:id="rId2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04" autoAdjust="0"/>
  </p:normalViewPr>
  <p:slideViewPr>
    <p:cSldViewPr>
      <p:cViewPr>
        <p:scale>
          <a:sx n="90" d="100"/>
          <a:sy n="90" d="100"/>
        </p:scale>
        <p:origin x="-132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014ED-D087-4B89-805B-E0796C9CEDF4}" type="datetimeFigureOut">
              <a:rPr lang="ko-KR" altLang="en-US" smtClean="0"/>
              <a:pPr/>
              <a:t>2021-04-17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5B036B-510B-4E49-AAC9-AC9DF2560C0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3837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89459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8945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8945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89459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8945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9683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0898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22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3234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823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4110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864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127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512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258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85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1181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822E2-6F47-4B6B-87F3-D5C5B2A9B0A7}" type="datetimeFigureOut">
              <a:rPr lang="ko-KR" altLang="en-US" smtClean="0"/>
              <a:pPr/>
              <a:t>2021-04-17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2195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i.pinimg.com/564x/a8/aa/0c/a8aa0ce04b790ef73a0cb2ef5226aea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465" y="1556792"/>
            <a:ext cx="5904656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25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6732240" y="0"/>
            <a:ext cx="241176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1691680" y="2708920"/>
            <a:ext cx="7452320" cy="302433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0" y="6381328"/>
            <a:ext cx="73803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2393504" y="4824702"/>
            <a:ext cx="613893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42429" y="3284984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간호학개론</a:t>
            </a:r>
            <a:endParaRPr lang="en-US" altLang="ko-KR" sz="4800" dirty="0" smtClean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  <a:p>
            <a:pPr algn="ctr"/>
            <a:r>
              <a:rPr lang="en-US" altLang="ko-KR" sz="4800" dirty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Introduction to Nursing</a:t>
            </a:r>
            <a:endParaRPr lang="ko-KR" altLang="en-US" sz="48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54754" y="6095522"/>
            <a:ext cx="1581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19/4/2021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691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3347864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/>
          <p:cNvCxnSpPr/>
          <p:nvPr/>
        </p:nvCxnSpPr>
        <p:spPr>
          <a:xfrm>
            <a:off x="107504" y="2708920"/>
            <a:ext cx="302433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07504" y="3789040"/>
            <a:ext cx="302433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67544" y="2878289"/>
            <a:ext cx="2394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Contents</a:t>
            </a:r>
            <a:endParaRPr lang="ko-KR" altLang="en-US" sz="4400" dirty="0">
              <a:solidFill>
                <a:schemeClr val="bg1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9872" y="1844824"/>
            <a:ext cx="58681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 Chapter. 3 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간호철학</a:t>
            </a:r>
            <a:endParaRPr lang="en-US" altLang="ko-KR" sz="36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 Ⅲ</a:t>
            </a:r>
            <a:r>
              <a:rPr lang="en-US" altLang="ko-KR" sz="3600" dirty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sz="3600" dirty="0">
                <a:latin typeface="HY강M" pitchFamily="18" charset="-127"/>
                <a:ea typeface="HY강M" pitchFamily="18" charset="-127"/>
              </a:rPr>
              <a:t>간호학에 응용 가능한</a:t>
            </a:r>
            <a:endParaRPr lang="en-US" altLang="ko-KR" sz="3600" dirty="0">
              <a:latin typeface="HY강M" pitchFamily="18" charset="-127"/>
              <a:ea typeface="HY강M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600" dirty="0">
                <a:latin typeface="HY강M" pitchFamily="18" charset="-127"/>
                <a:ea typeface="HY강M" pitchFamily="18" charset="-127"/>
              </a:rPr>
              <a:t> 철학사조</a:t>
            </a:r>
            <a:endParaRPr lang="en-US" altLang="ko-KR" sz="36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736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Ⅲ.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간호학에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응용 가능한 철학사조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1.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실증주의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Positivism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</a:t>
            </a:r>
          </a:p>
          <a:p>
            <a:pPr fontAlgn="t"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1)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프랑스의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실증주의 철학의 전통을 확립한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콩트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en-US" altLang="ko-KR" sz="2000" dirty="0" err="1">
                <a:latin typeface="HY강M" panose="02030600000101010101" pitchFamily="18" charset="-127"/>
                <a:ea typeface="HY강M" panose="02030600000101010101" pitchFamily="18" charset="-127"/>
              </a:rPr>
              <a:t>Auguste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Comte)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창시</a:t>
            </a:r>
            <a:endParaRPr lang="en-US" altLang="ko-KR" sz="20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fontAlgn="t">
              <a:lnSpc>
                <a:spcPct val="150000"/>
              </a:lnSpc>
            </a:pP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→ 과학적 발전의 초석을 위한 실증적 방법을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채택     </a:t>
            </a:r>
            <a:endParaRPr lang="en-US" altLang="ko-KR" sz="20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68" t="10991" r="30160" b="10524"/>
          <a:stretch/>
        </p:blipFill>
        <p:spPr bwMode="auto">
          <a:xfrm>
            <a:off x="3059832" y="2636912"/>
            <a:ext cx="302433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2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)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현대의 과학은 실증적 방법을 채택하고 있고 감각적 증거를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과학의</a:t>
            </a:r>
            <a:endParaRPr lang="en-US" altLang="ko-KR" sz="20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가장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중요한 구성 원천으로 인식</a:t>
            </a:r>
            <a:endParaRPr lang="en-US" altLang="ko-KR" sz="20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     3)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실증주의적 방법이 객관적 입장에 기초하여 공적 관점을 중시  </a:t>
            </a:r>
            <a:endParaRPr lang="en-US" altLang="ko-KR" sz="20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→ 간호학에서 관찰은 개별자의 사적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관점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에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의미를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부여</a:t>
            </a:r>
            <a:endParaRPr lang="en-US" altLang="ko-KR" sz="20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4)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간호에 내재한 도덕적 차원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주관적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해석의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차원 등을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고려하여 </a:t>
            </a:r>
            <a:endParaRPr lang="en-US" altLang="ko-KR" sz="20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과학의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실증주의적 방법을 적절히 응용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채택하는 것이 바람직함</a:t>
            </a:r>
            <a:endParaRPr lang="en-US" altLang="ko-KR" sz="20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5030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2.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현상학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(Phenomenology)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1) </a:t>
            </a:r>
            <a:r>
              <a:rPr lang="ko-KR" altLang="en-US" sz="20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에드문드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후설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(Edmund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Husserl)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창시 </a:t>
            </a:r>
            <a:endParaRPr lang="en-US" altLang="ko-KR" sz="20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2)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현대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철학사조로 살아 있는 인간 경험을 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연구하려는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철학적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접근</a:t>
            </a:r>
            <a:endParaRPr lang="en-US" altLang="ko-KR" sz="20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57" t="19851" r="20632" b="18650"/>
          <a:stretch/>
        </p:blipFill>
        <p:spPr bwMode="auto">
          <a:xfrm>
            <a:off x="3203848" y="2364829"/>
            <a:ext cx="2699052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246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438338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그 자체로 다시 돌아가는 것이며 사실을 있는 그대로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보면서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 경험의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본질을 찾아내는 것이다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4)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현상학적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태도에서의 ‘현상학’은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의식현상 의학이며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나아가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대상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의식에 대한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분석이라고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할 수 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  후설은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‘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지향론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’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으로도 일컫는다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5)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후설에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체계가 정립되며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현상학적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방법은 이후 하이데거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사르트르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메를로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퐁티를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거치면서 실존적 현상학의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명칭 변경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6)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현상학은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대상자가 사물을 경험한 그대로 분석하여 인간이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경험한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현상의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내용과 의미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즉 현상의 본질을 드러내는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7982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3.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해석학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(Hermeneutics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1)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해석학은 의미의 해석에 관한 이론이나 철학이라고 정의할 수 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solidFill>
                  <a:srgbClr val="0070C0"/>
                </a:solidFill>
                <a:latin typeface="HY강M" pitchFamily="18" charset="-127"/>
                <a:ea typeface="HY강M" pitchFamily="18" charset="-127"/>
              </a:rPr>
              <a:t>     </a:t>
            </a:r>
            <a:r>
              <a:rPr lang="en-US" altLang="ko-KR" sz="2000" dirty="0" smtClean="0">
                <a:solidFill>
                  <a:srgbClr val="0070C0"/>
                </a:solidFill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이해의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기술로서 해석학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이론의 창시자는 독일의 철학자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슐라이어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마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(Schleiermacher)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3076" name="Picture 4" descr="https://upload.wikimedia.org/wikipedia/commons/thumb/9/9f/Friedrich_Daniel_Ernst_Schleiermacher.jpg/250px-Friedrich_Daniel_Ernst_Schleiermach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492896"/>
            <a:ext cx="2381250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3995936" y="3212976"/>
            <a:ext cx="49685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□ </a:t>
            </a: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1768</a:t>
            </a:r>
            <a:r>
              <a:rPr lang="ko-KR" altLang="en-US" sz="16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11</a:t>
            </a:r>
            <a:r>
              <a:rPr lang="ko-KR" altLang="en-US" sz="1600" dirty="0">
                <a:latin typeface="HY강M" pitchFamily="18" charset="-127"/>
                <a:ea typeface="HY강M" pitchFamily="18" charset="-127"/>
              </a:rPr>
              <a:t>월 </a:t>
            </a: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21</a:t>
            </a:r>
            <a:r>
              <a:rPr lang="ko-KR" altLang="en-US" sz="1600" dirty="0">
                <a:latin typeface="HY강M" pitchFamily="18" charset="-127"/>
                <a:ea typeface="HY강M" pitchFamily="18" charset="-127"/>
              </a:rPr>
              <a:t>일 </a:t>
            </a: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- 1834</a:t>
            </a:r>
            <a:r>
              <a:rPr lang="ko-KR" altLang="en-US" sz="16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2</a:t>
            </a:r>
            <a:r>
              <a:rPr lang="ko-KR" altLang="en-US" sz="1600" dirty="0">
                <a:latin typeface="HY강M" pitchFamily="18" charset="-127"/>
                <a:ea typeface="HY강M" pitchFamily="18" charset="-127"/>
              </a:rPr>
              <a:t>월 </a:t>
            </a: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12</a:t>
            </a:r>
            <a:r>
              <a:rPr lang="ko-KR" altLang="en-US" sz="1600" dirty="0">
                <a:latin typeface="HY강M" pitchFamily="18" charset="-127"/>
                <a:ea typeface="HY강M" pitchFamily="18" charset="-127"/>
              </a:rPr>
              <a:t>일</a:t>
            </a: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)</a:t>
            </a:r>
            <a:r>
              <a:rPr lang="ko-KR" altLang="en-US" sz="1600" dirty="0">
                <a:latin typeface="HY강M" pitchFamily="18" charset="-127"/>
                <a:ea typeface="HY강M" pitchFamily="18" charset="-127"/>
              </a:rPr>
              <a:t>는 </a:t>
            </a: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독일의</a:t>
            </a:r>
            <a:endParaRPr lang="en-US" altLang="ko-KR" sz="1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   개신교 </a:t>
            </a:r>
            <a:r>
              <a:rPr lang="ko-KR" altLang="en-US" sz="1600" dirty="0">
                <a:latin typeface="HY강M" pitchFamily="18" charset="-127"/>
                <a:ea typeface="HY강M" pitchFamily="18" charset="-127"/>
              </a:rPr>
              <a:t>신학자이며 철학자이다</a:t>
            </a: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sz="1600" dirty="0">
                <a:latin typeface="HY강M" pitchFamily="18" charset="-127"/>
                <a:ea typeface="HY강M" pitchFamily="18" charset="-127"/>
              </a:rPr>
              <a:t>그는 계몽주의</a:t>
            </a: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1600" dirty="0">
                <a:latin typeface="HY강M" pitchFamily="18" charset="-127"/>
                <a:ea typeface="HY강M" pitchFamily="18" charset="-127"/>
              </a:rPr>
              <a:t>경건주의</a:t>
            </a: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1600" dirty="0">
                <a:latin typeface="HY강M" pitchFamily="18" charset="-127"/>
                <a:ea typeface="HY강M" pitchFamily="18" charset="-127"/>
              </a:rPr>
              <a:t>그리고 낭만주의의 영향을 통해 </a:t>
            </a: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현대</a:t>
            </a:r>
            <a:endParaRPr lang="en-US" altLang="ko-KR" sz="1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1600" dirty="0">
                <a:latin typeface="HY강M" pitchFamily="18" charset="-127"/>
                <a:ea typeface="HY강M" pitchFamily="18" charset="-127"/>
              </a:rPr>
              <a:t>자유주의 신학을 탄생시켜 그를 자유주의 </a:t>
            </a: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신학의</a:t>
            </a:r>
            <a:endParaRPr lang="en-US" altLang="ko-KR" sz="1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1600" dirty="0">
                <a:latin typeface="HY강M" pitchFamily="18" charset="-127"/>
                <a:ea typeface="HY강M" pitchFamily="18" charset="-127"/>
              </a:rPr>
              <a:t>아버지라고 부른다</a:t>
            </a:r>
            <a:r>
              <a:rPr lang="en-US" altLang="ko-KR" sz="1600" dirty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sz="16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011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494540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3) </a:t>
            </a:r>
            <a:r>
              <a:rPr lang="ko-KR" altLang="en-US" sz="20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가다머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en-US" altLang="ko-KR" sz="2000" dirty="0" err="1" smtClean="0">
                <a:latin typeface="HY강M" pitchFamily="18" charset="-127"/>
                <a:ea typeface="HY강M" pitchFamily="18" charset="-127"/>
              </a:rPr>
              <a:t>Gadamer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는 이해의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역사성이란 인간 삶에 대한 이해가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역사</a:t>
            </a:r>
            <a:endParaRPr lang="en-US" altLang="ko-KR" sz="20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적인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사실과 의미 연관의 관계를 가지고 있음을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주장하였다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4)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우리는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변화하는 역사 속에서 어떤 형태로든 살 수밖에 없고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그러</a:t>
            </a:r>
            <a:endParaRPr lang="en-US" altLang="ko-KR" sz="20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한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역사 내에서 정식화된 의미 지평의 틀 안에서 우리는 세계를 </a:t>
            </a:r>
            <a:endParaRPr lang="en-US" altLang="ko-KR" sz="20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해석하고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이해하게 되는 것이다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5) </a:t>
            </a:r>
            <a:r>
              <a:rPr lang="ko-KR" altLang="en-US" sz="20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가다머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en-US" altLang="ko-KR" sz="2000" dirty="0" err="1">
                <a:latin typeface="HY강M" panose="02030600000101010101" pitchFamily="18" charset="-127"/>
                <a:ea typeface="HY강M" panose="02030600000101010101" pitchFamily="18" charset="-127"/>
              </a:rPr>
              <a:t>Gadamer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는 이러한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과정을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‘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지평 </a:t>
            </a:r>
            <a:r>
              <a:rPr lang="ko-KR" altLang="en-US" sz="2000" dirty="0">
                <a:latin typeface="HY강M" panose="02030600000101010101" pitchFamily="18" charset="-127"/>
                <a:ea typeface="HY강M" panose="02030600000101010101" pitchFamily="18" charset="-127"/>
              </a:rPr>
              <a:t>융합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(fusion 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of horizons)’</a:t>
            </a:r>
          </a:p>
          <a:p>
            <a:pPr>
              <a:lnSpc>
                <a:spcPct val="200000"/>
              </a:lnSpc>
            </a:pPr>
            <a:r>
              <a:rPr lang="en-US" altLang="ko-KR" sz="200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00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sz="2000" smtClean="0">
                <a:latin typeface="HY강M" panose="02030600000101010101" pitchFamily="18" charset="-127"/>
                <a:ea typeface="HY강M" panose="02030600000101010101" pitchFamily="18" charset="-127"/>
              </a:rPr>
              <a:t>이라고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지칭했다</a:t>
            </a: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sz="20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4503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4.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실존철학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en-US" altLang="ko-KR" sz="2000" dirty="0" err="1">
                <a:latin typeface="HY강M" panose="02030600000101010101" pitchFamily="18" charset="-127"/>
                <a:ea typeface="HY강M" panose="02030600000101010101" pitchFamily="18" charset="-127"/>
              </a:rPr>
              <a:t>Existentialisme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endParaRPr lang="ko-KR" altLang="en-US" sz="20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비합리주의적인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경향을 띠면서 개별적 존재의 삶과 구체적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인간실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존의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문제를 다루는 것이 바로 실존철학이다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대표적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철학자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키에르케고르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S. Kierkegaard(1813~1855)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유일한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현실의 주체가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바로‘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실존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</a:t>
            </a:r>
            <a:r>
              <a:rPr lang="en-US" altLang="ko-KR" sz="2000" dirty="0" err="1">
                <a:latin typeface="HY강M" pitchFamily="18" charset="-127"/>
                <a:ea typeface="HY강M" pitchFamily="18" charset="-127"/>
              </a:rPr>
              <a:t>Existenz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)’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이라고 하였다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이는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구체적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인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존재를 의미하며 현실 속에 살고 있는 우리들의 삶을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의미한다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3)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독일 실존철학의 대표자는 하이데거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M. Heidegger(1889~ 1976)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4)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실존철학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(existential philosophy)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간호행위를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인간이해의 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과정이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라고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볼 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개별적 인간을 이해 하는 하나의 틀로서 잘 기능할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7588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50" t="10159" r="20805" b="2814"/>
          <a:stretch/>
        </p:blipFill>
        <p:spPr bwMode="auto">
          <a:xfrm>
            <a:off x="899592" y="260648"/>
            <a:ext cx="3600400" cy="608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72" t="17103" r="20815" b="23385"/>
          <a:stretch/>
        </p:blipFill>
        <p:spPr bwMode="auto">
          <a:xfrm>
            <a:off x="4788024" y="260648"/>
            <a:ext cx="3384376" cy="608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985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5976664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505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98" b="7065"/>
          <a:stretch/>
        </p:blipFill>
        <p:spPr bwMode="auto">
          <a:xfrm>
            <a:off x="2771800" y="1124744"/>
            <a:ext cx="3456384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55776" y="5229199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  <a:latin typeface="한컴 바겐세일 B" pitchFamily="18" charset="-127"/>
                <a:ea typeface="한컴 바겐세일 B" pitchFamily="18" charset="-127"/>
              </a:rPr>
              <a:t>라는 생각도 잠깐 들지만</a:t>
            </a:r>
            <a:r>
              <a:rPr lang="en-US" altLang="ko-KR" sz="2400" b="1" dirty="0" smtClean="0">
                <a:solidFill>
                  <a:srgbClr val="FF0000"/>
                </a:solidFill>
                <a:latin typeface="한컴 바겐세일 B" pitchFamily="18" charset="-127"/>
                <a:ea typeface="한컴 바겐세일 B" pitchFamily="18" charset="-127"/>
              </a:rPr>
              <a:t>… </a:t>
            </a:r>
            <a:r>
              <a:rPr lang="ko-KR" altLang="en-US" sz="2400" b="1" dirty="0" smtClean="0">
                <a:solidFill>
                  <a:srgbClr val="FF0000"/>
                </a:solidFill>
                <a:latin typeface="한컴 바겐세일 B" pitchFamily="18" charset="-127"/>
                <a:ea typeface="한컴 바겐세일 B" pitchFamily="18" charset="-127"/>
              </a:rPr>
              <a:t>그래도</a:t>
            </a:r>
            <a:r>
              <a:rPr lang="en-US" altLang="ko-KR" sz="2400" b="1" dirty="0" smtClean="0">
                <a:solidFill>
                  <a:srgbClr val="FF0000"/>
                </a:solidFill>
                <a:latin typeface="한컴 바겐세일 B" pitchFamily="18" charset="-127"/>
                <a:ea typeface="한컴 바겐세일 B" pitchFamily="18" charset="-127"/>
              </a:rPr>
              <a:t>….</a:t>
            </a:r>
            <a:endParaRPr lang="ko-KR" altLang="en-US" sz="2400" b="1" dirty="0">
              <a:solidFill>
                <a:srgbClr val="FF0000"/>
              </a:solidFill>
              <a:latin typeface="한컴 바겐세일 B" pitchFamily="18" charset="-127"/>
              <a:ea typeface="한컴 바겐세일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5505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 descr="https://i.pinimg.com/originals/94/f4/96/94f496b368d233bb0c476f1a7bf00d1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399" y="1556792"/>
            <a:ext cx="333375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521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02413"/>
            <a:ext cx="4320480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51871" y="4221088"/>
            <a:ext cx="5256584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dirty="0" smtClean="0">
                <a:latin typeface="한컴 바겐세일 B" pitchFamily="18" charset="-127"/>
                <a:ea typeface="한컴 바겐세일 B" pitchFamily="18" charset="-127"/>
              </a:rPr>
              <a:t>나는 할 수 있어</a:t>
            </a:r>
            <a:r>
              <a:rPr lang="en-US" altLang="ko-KR" dirty="0" smtClean="0">
                <a:latin typeface="한컴 바겐세일 B" pitchFamily="18" charset="-127"/>
                <a:ea typeface="한컴 바겐세일 B" pitchFamily="18" charset="-127"/>
              </a:rPr>
              <a:t>.  </a:t>
            </a:r>
          </a:p>
          <a:p>
            <a:pPr algn="ctr">
              <a:lnSpc>
                <a:spcPct val="150000"/>
              </a:lnSpc>
            </a:pPr>
            <a:r>
              <a:rPr lang="ko-KR" altLang="en-US" dirty="0" smtClean="0">
                <a:latin typeface="한컴 바겐세일 B" pitchFamily="18" charset="-127"/>
                <a:ea typeface="한컴 바겐세일 B" pitchFamily="18" charset="-127"/>
              </a:rPr>
              <a:t>지금까지 열심히 했잖아</a:t>
            </a:r>
            <a:r>
              <a:rPr lang="en-US" altLang="ko-KR" dirty="0" smtClean="0">
                <a:latin typeface="한컴 바겐세일 B" pitchFamily="18" charset="-127"/>
                <a:ea typeface="한컴 바겐세일 B" pitchFamily="18" charset="-127"/>
              </a:rPr>
              <a:t>!!</a:t>
            </a:r>
          </a:p>
          <a:p>
            <a:pPr algn="ctr">
              <a:lnSpc>
                <a:spcPct val="150000"/>
              </a:lnSpc>
            </a:pPr>
            <a:r>
              <a:rPr lang="en-US" altLang="ko-KR" dirty="0" smtClean="0">
                <a:latin typeface="한컴 바겐세일 B" pitchFamily="18" charset="-127"/>
                <a:ea typeface="한컴 바겐세일 B" pitchFamily="18" charset="-127"/>
              </a:rPr>
              <a:t>  100</a:t>
            </a:r>
            <a:r>
              <a:rPr lang="ko-KR" altLang="en-US" dirty="0" smtClean="0">
                <a:latin typeface="한컴 바겐세일 B" pitchFamily="18" charset="-127"/>
                <a:ea typeface="한컴 바겐세일 B" pitchFamily="18" charset="-127"/>
              </a:rPr>
              <a:t>점이 최고가 아니잖아</a:t>
            </a:r>
            <a:r>
              <a:rPr lang="en-US" altLang="ko-KR" dirty="0" smtClean="0">
                <a:latin typeface="한컴 바겐세일 B" pitchFamily="18" charset="-127"/>
                <a:ea typeface="한컴 바겐세일 B" pitchFamily="18" charset="-127"/>
              </a:rPr>
              <a:t>….</a:t>
            </a:r>
            <a:r>
              <a:rPr lang="ko-KR" altLang="en-US" dirty="0" smtClean="0">
                <a:latin typeface="한컴 바겐세일 B" pitchFamily="18" charset="-127"/>
                <a:ea typeface="한컴 바겐세일 B" pitchFamily="18" charset="-127"/>
              </a:rPr>
              <a:t> </a:t>
            </a:r>
            <a:endParaRPr lang="en-US" altLang="ko-KR" dirty="0" smtClean="0">
              <a:latin typeface="한컴 바겐세일 B" pitchFamily="18" charset="-127"/>
              <a:ea typeface="한컴 바겐세일 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바겐세일 B" pitchFamily="18" charset="-127"/>
                <a:ea typeface="한컴 바겐세일 B" pitchFamily="18" charset="-127"/>
              </a:rPr>
              <a:t>최선을 다하는 멋진 내가 되자</a:t>
            </a:r>
            <a:r>
              <a:rPr lang="en-US" altLang="ko-K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바겐세일 B" pitchFamily="18" charset="-127"/>
                <a:ea typeface="한컴 바겐세일 B" pitchFamily="18" charset="-127"/>
              </a:rPr>
              <a:t>!! </a:t>
            </a:r>
            <a:endParaRPr lang="ko-KR" altLang="en-US" sz="24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한컴 바겐세일 B" pitchFamily="18" charset="-127"/>
              <a:ea typeface="한컴 바겐세일 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5025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Picture 9" descr="https://i.pinimg.com/564x/23/6f/77/236f7768af9400ae88cda27775d162a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30" b="24780"/>
          <a:stretch/>
        </p:blipFill>
        <p:spPr bwMode="auto">
          <a:xfrm>
            <a:off x="2915816" y="1556792"/>
            <a:ext cx="3312368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15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s://i.pinimg.com/564x/66/e0/8d/66e08dad051660b37327e1d661f2519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2" r="11918"/>
          <a:stretch/>
        </p:blipFill>
        <p:spPr bwMode="auto">
          <a:xfrm>
            <a:off x="297423" y="1484784"/>
            <a:ext cx="2952328" cy="444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49751" y="1860846"/>
            <a:ext cx="586814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Chapter. 4 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간호역사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Ⅰ.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역사의 흐름과 간호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Ⅱ.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세계간호의 역사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51720" y="514961"/>
            <a:ext cx="49685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smtClean="0">
                <a:solidFill>
                  <a:srgbClr val="0070C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다음 주차 강의는</a:t>
            </a:r>
            <a:r>
              <a:rPr lang="en-US" altLang="ko-KR" sz="4400" b="1" dirty="0" smtClean="0">
                <a:solidFill>
                  <a:srgbClr val="0070C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!!</a:t>
            </a:r>
            <a:endParaRPr lang="ko-KR" altLang="en-US" sz="4400" b="1" dirty="0">
              <a:solidFill>
                <a:srgbClr val="0070C0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430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11159" y="1206376"/>
            <a:ext cx="3600400" cy="93610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39552" y="1231477"/>
            <a:ext cx="3207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Q n A!!</a:t>
            </a:r>
            <a:endParaRPr lang="ko-KR" altLang="en-US" sz="5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48680"/>
            <a:ext cx="4608512" cy="59766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94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16200000">
            <a:off x="-1916832" y="1916832"/>
            <a:ext cx="6858000" cy="30243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-13362" y="4149080"/>
            <a:ext cx="8172400" cy="21602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연결선 5"/>
          <p:cNvCxnSpPr/>
          <p:nvPr/>
        </p:nvCxnSpPr>
        <p:spPr>
          <a:xfrm>
            <a:off x="0" y="6309320"/>
            <a:ext cx="73803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589240"/>
            <a:ext cx="7388225" cy="3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699792" y="4875257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Thank You!!</a:t>
            </a:r>
            <a:endParaRPr lang="ko-KR" altLang="en-US" sz="48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1028" name="Picture 4" descr="https://i.pinimg.com/originals/fd/1f/10/fd1f103c5f1275712f96888d4933746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71500"/>
            <a:ext cx="2832449" cy="321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4414</TotalTime>
  <Words>566</Words>
  <Application>Microsoft Office PowerPoint</Application>
  <PresentationFormat>화면 슬라이드 쇼(4:3)</PresentationFormat>
  <Paragraphs>73</Paragraphs>
  <Slides>19</Slides>
  <Notes>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solomon5047@naver.com</dc:creator>
  <cp:lastModifiedBy>solomon5047@naver.com</cp:lastModifiedBy>
  <cp:revision>237</cp:revision>
  <dcterms:created xsi:type="dcterms:W3CDTF">2021-02-09T03:13:49Z</dcterms:created>
  <dcterms:modified xsi:type="dcterms:W3CDTF">2021-04-17T06:43:49Z</dcterms:modified>
</cp:coreProperties>
</file>