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99" r:id="rId3"/>
    <p:sldId id="259" r:id="rId4"/>
    <p:sldId id="266" r:id="rId5"/>
    <p:sldId id="261" r:id="rId6"/>
    <p:sldId id="262" r:id="rId7"/>
    <p:sldId id="278" r:id="rId8"/>
    <p:sldId id="279" r:id="rId9"/>
    <p:sldId id="280" r:id="rId10"/>
    <p:sldId id="281" r:id="rId11"/>
    <p:sldId id="267" r:id="rId12"/>
    <p:sldId id="283" r:id="rId13"/>
    <p:sldId id="282" r:id="rId14"/>
    <p:sldId id="284" r:id="rId15"/>
    <p:sldId id="285" r:id="rId16"/>
    <p:sldId id="286" r:id="rId17"/>
    <p:sldId id="287" r:id="rId18"/>
    <p:sldId id="270" r:id="rId19"/>
    <p:sldId id="288" r:id="rId20"/>
    <p:sldId id="289" r:id="rId21"/>
    <p:sldId id="290" r:id="rId22"/>
    <p:sldId id="271" r:id="rId23"/>
    <p:sldId id="272" r:id="rId24"/>
    <p:sldId id="273" r:id="rId25"/>
    <p:sldId id="274" r:id="rId26"/>
    <p:sldId id="295" r:id="rId27"/>
    <p:sldId id="291" r:id="rId28"/>
    <p:sldId id="275" r:id="rId29"/>
    <p:sldId id="276" r:id="rId30"/>
    <p:sldId id="277" r:id="rId31"/>
    <p:sldId id="292" r:id="rId32"/>
    <p:sldId id="293" r:id="rId33"/>
    <p:sldId id="294" r:id="rId34"/>
    <p:sldId id="296" r:id="rId35"/>
    <p:sldId id="297" r:id="rId36"/>
    <p:sldId id="298" r:id="rId37"/>
    <p:sldId id="263" r:id="rId38"/>
    <p:sldId id="264" r:id="rId3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014ED-D087-4B89-805B-E0796C9CEDF4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B036B-510B-4E49-AAC9-AC9DF2560C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83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5932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920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89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2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11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6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1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2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1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822E2-6F47-4B6B-87F3-D5C5B2A9B0A7}" type="datetimeFigureOut">
              <a:rPr lang="ko-KR" altLang="en-US" smtClean="0"/>
              <a:t>2021-03-13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19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-byp-H5-LfA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825396" y="1077333"/>
            <a:ext cx="5256584" cy="4968552"/>
            <a:chOff x="2339752" y="1844824"/>
            <a:chExt cx="4680520" cy="4104456"/>
          </a:xfrm>
        </p:grpSpPr>
        <p:pic>
          <p:nvPicPr>
            <p:cNvPr id="1026" name="Picture 2" descr="환영 움직이는 이모티콘 이미지 검색결과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1844824"/>
              <a:ext cx="4680520" cy="4104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모서리가 둥근 직사각형 3"/>
            <p:cNvSpPr/>
            <p:nvPr/>
          </p:nvSpPr>
          <p:spPr>
            <a:xfrm>
              <a:off x="2771800" y="3645024"/>
              <a:ext cx="1834924" cy="187220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78242"/>
            <a:ext cx="1368152" cy="1779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681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67544" y="2627034"/>
            <a:ext cx="85689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하나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나는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일생을 의롭게 살며 </a:t>
            </a:r>
            <a:r>
              <a:rPr lang="ko-KR" altLang="en-US" dirty="0" err="1">
                <a:latin typeface="HY강B" pitchFamily="18" charset="-127"/>
                <a:ea typeface="HY강B" pitchFamily="18" charset="-127"/>
              </a:rPr>
              <a:t>전문간호직에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 최선을 다할 것을 </a:t>
            </a:r>
            <a:endParaRPr lang="en-US" altLang="ko-KR" dirty="0" smtClean="0"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B" pitchFamily="18" charset="-127"/>
                <a:ea typeface="HY강B" pitchFamily="18" charset="-127"/>
              </a:rPr>
              <a:t> 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      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하느님과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여러분 앞에 선서합니다</a:t>
            </a:r>
            <a:r>
              <a:rPr lang="en-US" altLang="ko-KR" dirty="0">
                <a:latin typeface="HY강B" pitchFamily="18" charset="-127"/>
                <a:ea typeface="HY강B" pitchFamily="18" charset="-127"/>
              </a:rPr>
              <a:t>.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/>
            </a:r>
            <a:br>
              <a:rPr lang="ko-KR" altLang="en-US" dirty="0">
                <a:latin typeface="HY강B" pitchFamily="18" charset="-127"/>
                <a:ea typeface="HY강B" pitchFamily="18" charset="-127"/>
              </a:rPr>
            </a:b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하나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나는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인간의 생명에 해로운 일은 어떤 상황에서도 하지 않겠습니다</a:t>
            </a:r>
            <a:r>
              <a:rPr lang="en-US" altLang="ko-KR" dirty="0">
                <a:latin typeface="HY강B" pitchFamily="18" charset="-127"/>
                <a:ea typeface="HY강B" pitchFamily="18" charset="-127"/>
              </a:rPr>
              <a:t>.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/>
            </a:r>
            <a:br>
              <a:rPr lang="ko-KR" altLang="en-US" dirty="0">
                <a:latin typeface="HY강B" pitchFamily="18" charset="-127"/>
                <a:ea typeface="HY강B" pitchFamily="18" charset="-127"/>
              </a:rPr>
            </a:b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하나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나는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간호의 수준을 높이기 위하여 전력을 다하겠으며</a:t>
            </a:r>
            <a:r>
              <a:rPr lang="en-US" altLang="ko-KR" dirty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간호하면서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알게 된 </a:t>
            </a:r>
            <a:endParaRPr lang="en-US" altLang="ko-KR" dirty="0" smtClean="0"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B" pitchFamily="18" charset="-127"/>
                <a:ea typeface="HY강B" pitchFamily="18" charset="-127"/>
              </a:rPr>
              <a:t> 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      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개인이나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가족의 사정은 비밀로 하겠습니다</a:t>
            </a:r>
            <a:r>
              <a:rPr lang="en-US" altLang="ko-KR" dirty="0">
                <a:latin typeface="HY강B" pitchFamily="18" charset="-127"/>
                <a:ea typeface="HY강B" pitchFamily="18" charset="-127"/>
              </a:rPr>
              <a:t>.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/>
            </a:r>
            <a:br>
              <a:rPr lang="ko-KR" altLang="en-US" dirty="0">
                <a:latin typeface="HY강B" pitchFamily="18" charset="-127"/>
                <a:ea typeface="HY강B" pitchFamily="18" charset="-127"/>
              </a:rPr>
            </a:b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하나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나는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성심으로 보건의료인과 협조하겠으며</a:t>
            </a:r>
            <a:r>
              <a:rPr lang="en-US" altLang="ko-KR" dirty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나의 간호를 받는 사람들의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안녕</a:t>
            </a:r>
            <a:endParaRPr lang="en-US" altLang="ko-KR" dirty="0" smtClean="0"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B" pitchFamily="18" charset="-127"/>
                <a:ea typeface="HY강B" pitchFamily="18" charset="-127"/>
              </a:rPr>
              <a:t> 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      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을</a:t>
            </a:r>
            <a:r>
              <a:rPr lang="en-US" altLang="ko-KR" dirty="0"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위하여 </a:t>
            </a:r>
            <a:r>
              <a:rPr lang="ko-KR" altLang="en-US" dirty="0">
                <a:latin typeface="HY강B" pitchFamily="18" charset="-127"/>
                <a:ea typeface="HY강B" pitchFamily="18" charset="-127"/>
              </a:rPr>
              <a:t>헌신하겠습니다</a:t>
            </a:r>
            <a:r>
              <a:rPr lang="en-US" altLang="ko-KR" dirty="0">
                <a:latin typeface="HY강B" pitchFamily="18" charset="-127"/>
                <a:ea typeface="HY강B" pitchFamily="18" charset="-127"/>
              </a:rPr>
              <a:t>.</a:t>
            </a:r>
            <a:endParaRPr lang="ko-KR" altLang="en-US" dirty="0"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6632"/>
            <a:ext cx="2160240" cy="266429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91680" y="1340768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HY강M" pitchFamily="18" charset="-127"/>
                <a:ea typeface="HY강M" pitchFamily="18" charset="-127"/>
              </a:rPr>
              <a:t>나이팅게일</a:t>
            </a:r>
            <a:r>
              <a:rPr lang="en-US" altLang="ko-KR" sz="2400" b="1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b="1" dirty="0" smtClean="0">
                <a:latin typeface="HY강M" pitchFamily="18" charset="-127"/>
                <a:ea typeface="HY강M" pitchFamily="18" charset="-127"/>
              </a:rPr>
              <a:t>선서</a:t>
            </a:r>
            <a:r>
              <a:rPr lang="en-US" altLang="ko-KR" sz="2400" b="1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400" b="1" dirty="0" smtClean="0">
                <a:latin typeface="HY강M" pitchFamily="18" charset="-127"/>
                <a:ea typeface="HY강M" pitchFamily="18" charset="-127"/>
              </a:rPr>
              <a:t>Nightingale </a:t>
            </a:r>
            <a:r>
              <a:rPr lang="en-US" altLang="ko-KR" sz="2400" b="1" dirty="0">
                <a:latin typeface="HY강M" pitchFamily="18" charset="-127"/>
                <a:ea typeface="HY강M" pitchFamily="18" charset="-127"/>
              </a:rPr>
              <a:t>Oath</a:t>
            </a:r>
            <a:endParaRPr lang="ko-KR" altLang="en-US" sz="2400" b="1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426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732240" y="0"/>
            <a:ext cx="241176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691680" y="2708920"/>
            <a:ext cx="7452320" cy="3024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393504" y="4824702"/>
            <a:ext cx="613893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42429" y="3284984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간호학개론</a:t>
            </a:r>
            <a:endParaRPr lang="en-US" altLang="ko-KR" sz="4800" dirty="0" smtClean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48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Introduction to Nursing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54754" y="6095522"/>
            <a:ext cx="158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15/3/2021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69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5976" y="2628201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간호의 정의</a:t>
            </a:r>
            <a:endParaRPr lang="ko-KR" altLang="en-US" sz="28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51920" y="921701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1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간호의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본질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23928" y="1916832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Ⅰ.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간호란 무엇인가</a:t>
            </a:r>
            <a:r>
              <a:rPr lang="en-US" altLang="ko-KR" sz="3200" dirty="0">
                <a:latin typeface="HY강M" panose="02030600000101010101" pitchFamily="18" charset="-127"/>
                <a:ea typeface="HY강M" panose="02030600000101010101" pitchFamily="18" charset="-127"/>
              </a:rPr>
              <a:t>?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73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725757" y="1268760"/>
            <a:ext cx="1359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학습목표</a:t>
            </a:r>
            <a:endParaRPr lang="ko-KR" altLang="en-US" sz="20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23728" y="2049229"/>
            <a:ext cx="6732240" cy="305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간호의 사전적 의미와 법률적 의미를 기술한다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2.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간호사의 역할을 설명한다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3.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간호와 관련된 개념들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인간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환경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을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설명한다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4.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간호이론의 발달과정을 설명한다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5.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간호이론가들이 제시하고 있는 간호의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개념을 설명한다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ko-KR" altLang="en-US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8" t="44079" r="35710" b="44207"/>
          <a:stretch/>
        </p:blipFill>
        <p:spPr bwMode="auto">
          <a:xfrm>
            <a:off x="323528" y="798837"/>
            <a:ext cx="1474237" cy="111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6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67544" y="548680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Ⅰ.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간호란 무엇인가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?</a:t>
            </a:r>
            <a:endParaRPr lang="ko-KR" altLang="en-US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1052736"/>
            <a:ext cx="85689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정의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사전적 정의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(1) Taber’s  Cyclopedic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Dictionary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① 보건의료에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참여하는 범위는 단순한 환자간호 업무에서부터 급성이면서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생명이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위급한 상황일 때 매우 전문적인 기술을 요하는 것까지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다양하다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스스로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판단을 하고 독립적으로 행동할 수 있는 간호사의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능력은  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전문적 배경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동기부여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그리고 기회 등에 따라 다르다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③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생의학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지식이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날로 확장되고 의료서비스의 수요양상이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변화하고 있다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④ 간호사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의사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다른 의료전문직 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전문직업 간의 관계가 변함에 따라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역할은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끊임없이 변화하고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073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476672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(2) Miller-Keane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 정의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의학 관련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① 간호의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기능을 수행하는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전문직으로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서술한 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실제적이고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잠재적인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건강문제의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진단과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치료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미국간호협회의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간호정의를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인용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(3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Discursive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Dictionary of Health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Care(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미국의회 발간 사전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→‘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간호사’ 는 간호를 준비하는 데 일차적인 책임을 지닌 개인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(an </a:t>
            </a:r>
            <a:r>
              <a:rPr lang="en-US" altLang="ko-KR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indivi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dual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whose primary responsibility is the provision nursing care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아프거나 건강한 개인을 돕기 위해 의도된 돌봄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그 사람이 강건함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지식이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있다면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도움 없이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수행할 수 있는 그러한 활동들의 수행을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통하여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또는 회복 또는 평화스러운 죽음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에 기여하는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362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476672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법률상의 정의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우리나라는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1951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 국민의료법이 제정된 이후 여러 차례 개정법률안이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상정되었으나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무산되어 오다가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2015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12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월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29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개정함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조 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항 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5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호 간호사는 다음 각 목의 업무를 임무로 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환자의 간호요구에 대한 관찰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자료수집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간호판단 및 요양을 위한 간호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의사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치과의사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한의사의 지도하에 시행하는 진료의 보조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요구자에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대한 교육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상담 및 건강증진을 위한 활동의 기획과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그 밖의 대통령령으로 정하는 보건활동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라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80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조에 따른 간호조무사가 수행하는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가목에서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다목까지의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업무보조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에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지도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059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6347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간호실무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능력을 예를 들면 다음과 같은 것들이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과학적인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기본지식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이 지식을 활용할 수 있는 능력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임상에서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다양한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상황을 만날 때 요구되는 임상적 판단력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적용할 수 있는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기술력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② 복잡한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의료 문제에 직면하였을 때 문제를 파악하고 분석하고 해결할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있는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문제해결력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대인관계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능력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전문직관과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인간이해를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요구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간호이론의 정의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▷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1933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년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Tayler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는 “간호의 본질이 무엇인가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?”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개인의 육체적 또는 정신생활상의 요구에 대하여 의사가 처방한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치료법과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예방적 처치를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실시하는 일이다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또한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이상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사랑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동정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지식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교양 등이 혼연일체가 되어 표현되는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행동으로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나아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예술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적이라고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할 수 있을 때 간호의 심오한 본질은 처음으로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모습을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나타내는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것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428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404664"/>
            <a:ext cx="8568952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Nightingale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 간호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‘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간호에 대한 소견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: What it is and what it is not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’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나는 간호란 단어를 더 나은 것을 원함으로 사용한다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그리고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다른 개인의 건강에 책임을 갖는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사람이다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간호는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회복 과정을 보존해야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어떤 과정에 있는 모든 질병이나 진행 중에 있는 것은 다 회복과정에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있는 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822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8" name="Picture 4" descr="5월 12일은 국제간호사의 날 - 나이팅게일 탄생일 : 네이버 블로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70"/>
            <a:ext cx="4320480" cy="5247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>
            <a:hlinkClick r:id="rId4"/>
          </p:cNvPr>
          <p:cNvSpPr/>
          <p:nvPr/>
        </p:nvSpPr>
        <p:spPr>
          <a:xfrm>
            <a:off x="3275856" y="5988739"/>
            <a:ext cx="3007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HY강M" pitchFamily="18" charset="-127"/>
                <a:ea typeface="HY강M" pitchFamily="18" charset="-127"/>
              </a:rPr>
              <a:t>https://youtu.be/-byp-H5-LfA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404664"/>
            <a:ext cx="8568952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대한간호협회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(Korean Nurse Association)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①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1923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년 결성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1983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년 채택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모든 개인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지역사회를 대상으로 하여 건강의 회복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질병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예방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건강의 유지와 증진에 필 요한 지식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의지와 자원을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갖추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도록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직접 도와주는 활동 이라고 하였다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③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미국간호협회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(American Nurses Association, 1980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 간호는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실제적인 또는 잠재적인 건강 문제에 대한 사람들의 반응을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진단하고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치료하는 것이다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5095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404664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9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④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1962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년 미국간호협회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(American Nurses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Association)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9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 또는 허약자의 관찰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돌봄 및 조언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기타 사람들에 대한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강 보전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질병예방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전문직 간호사 외 직원의 감독과 지도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면허를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소지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9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의사나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치과의사의 처방에 의한 투약과 처치를 하는 데 관한 모든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9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위이다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4128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51920" y="764704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1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간호의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본질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88432" y="1349479"/>
            <a:ext cx="529208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Ⅱ.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간호사의 역할</a:t>
            </a:r>
            <a:endParaRPr lang="en-US" altLang="ko-KR" sz="32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간호제공자로서의 역할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2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행정가로서의 역할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3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교육자로서의 역할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4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연구자로서의 역할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5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창업가로서의 역할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6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군간호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7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기타 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888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67544" y="548680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Ⅱ.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간호사의 역할</a:t>
            </a:r>
            <a:endParaRPr lang="ko-KR" altLang="en-US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1052736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간호제공자로서 역할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임상간호사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(Clinical Nurse)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입원병동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및 응급실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특수부서 등에서 교대근무를 하며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24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시간 환자를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하는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간호사와 외래에서 근무하는 간호사가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임상간호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역할 내에서도 각 의료기관의 요구 및 내부규정과 개인의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업무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숙달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정도에 따라 당뇨전담간호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정맥주사전담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상처 및 장루치료전담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      QI(Quality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Improvement)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전담간호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장기이식 코디네이터 등의 다양한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역할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할 수가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19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899592" y="476672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전문간호사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(Advanced Practice Nurse; APN)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전문간호사는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특정한 분야에 대한 깊은 간호지식과 기술을 바탕으로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대상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자에게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높은 수준의 간호를 제공하는 사람이다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보건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마취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감염관리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산업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응급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노인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중환자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호스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피스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종양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아동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임상의 총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13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 분야의 전문간호사를 법적으로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인정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하고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908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404664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행정가로서의 역할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1)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간호조직 행정가 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일반적으로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수간호사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일선간호관리자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간호과장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 팀장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간호부장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간호본부장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간호부원장 등으로 명명되는 행정 역할이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간호조직이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제대로 유지되고 발전하려면 목표를 설정하고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문제를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해결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간호의 수준을 높이는 기능을 가지고 있어야 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간호관리자는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간호사들의 협력을 이끌어내어 목표를 성취할 수 있는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리더십을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갖추어야 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조직관리에 필요한 지식과 기술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인관관계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결정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인적자원 관리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예산 수립 및 운영 등에 대한 역량이 요구된다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097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042898" y="548680"/>
            <a:ext cx="792159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2)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보건직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및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간호직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공무원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보건직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공무원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(9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급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보건복지부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질병관리본부 등 정부부처에서 보건의료 정책 개발 및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운영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업무를 담당하는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역할 수행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(2)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간호직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공무원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(8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급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보건소와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보건지소 등에서 방문건강관리사업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건강증진사업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만성퇴행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성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환자관리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예방접종 및 감 염병 예방관리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산전산후건강관리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영유아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건강관리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등의 사업을 수행한다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404664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3.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교육자로서의 역할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초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고등학교 보건교사 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초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고등학교에서 학생 및 교직원의 건강관리 업무를 수행하는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사람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2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대학교수 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간호대학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교수는 교육자일 뿐 아니라 또한 연구자의 역할을 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우리나라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전체 간호대학은 교육과정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시설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학생복지 등 전반적인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영역을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일정한 수준이상으로 유지하기 위해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한국간호교육평가원의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평가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받고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4162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404664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4.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연구자로서의 역할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1)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임상연구가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간호이론가 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현장에서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하는 모든 직접 간호행위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간호행정과 경영관리가 연구의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대상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가설들은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과학적인 연구를 통해서 입증되거나 폐기되며 이를 통해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축적된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간호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지식체가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궁극적으로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간호를 향상시킨다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체계적이고 깊이 있는 연구를 통해서 과학적인 지식을 탐구하여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새롭게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향상된 간호방법을 개발하고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현재의 간호기술과 방법에 대한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평가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함으로써 간호실무를 향상시켜야 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453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691680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404664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2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국가연구기관 또는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준국가기관에서의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연구원 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한국보건사회연구원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한국보건사업진흥원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건강보험심사평가원 등에서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국민보건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향상을 위한 국가적 보건정책 개발 및 의료의질 및 심사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평가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등을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위한 연구업무를 할 수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5.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창업가로서의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역할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 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조산사 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종합병원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및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병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의원에서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보건의료팀의 일원으로 일하거나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보건소의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모자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보건센터에서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임산부와 그 가족을 대상으로 임산부의 분만을 돕고 산후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관리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신생아 관리를 담당하며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조산원을 개업하여 운영할 수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4053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899592" y="548680"/>
            <a:ext cx="8064896" cy="4425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시설경영자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임상에서 일정 기간 경력을 쌓은 후 노인요양시설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주간보호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센터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정신보건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센터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사회복귀시설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보육시설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아동복지시설 등을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개설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해 시설장의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자격으로 기관을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경영할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간호학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학문배경과 간호실무경험을 토대로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산후조리원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Nursing Home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등을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개업하여 경영하고 있으며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교육기관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건강교육 및 상담센터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IT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련사업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등 간호학 전공이 창업 기반이 될 수 있는 분야가 더욱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확대되고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971600" y="1113898"/>
            <a:ext cx="8568952" cy="1101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군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간호를 제공하기 위한 인력양성기관인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국군간호사관학교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일반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간호대학을 졸업하고 간호장교로 지원하는 제도가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dirty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755576" y="559941"/>
            <a:ext cx="8568952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6.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군간호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899592" y="865636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보험심사간호사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보험심사관리사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청구된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진료비에 대한 심사와 진료가 적정하게 이루어졌는지에 대한 평가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등의 업무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보건의료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정책 관련 제도의 평가 및 개발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신의료기술의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평가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국민건강증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진과 관련된 보험서비스 제공 등에서 자신의 지식과 경험을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활용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수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보건진료직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공무원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보건진료직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공무원은 보건진료소장으로서 의료취약지역 의 주민들에게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일차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진료사업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진찰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투약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처치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환자후송 등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과 방문보건사업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복지사업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환경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위생사업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등을 수행하게 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478853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7.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기타 사회적 요구에 따른 확대된 역할들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899592" y="548680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/>
              <a:t>3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산업체간호사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보건행정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관련 업무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산업보건계획을 수립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수행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평가하는 업무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금연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운동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등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건강 증진 사업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직업병 예방 사업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사업장 환경 개선사업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(2)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산업체의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특성상 발생될 수 있는 건강상의 상황을 파악하고 개선하고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교육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하는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업무를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4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기타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정신병원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재활원 등의 특수시설간호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국민건강보험공단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건강보험심사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평가원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등의 기관에서의 간호활동도 점차 확대되고 있는 추세이다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b="1" dirty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699792" y="1124744"/>
            <a:ext cx="3816424" cy="4499790"/>
            <a:chOff x="2411760" y="908720"/>
            <a:chExt cx="3531162" cy="4607092"/>
          </a:xfrm>
        </p:grpSpPr>
        <p:pic>
          <p:nvPicPr>
            <p:cNvPr id="2054" name="Picture 6" descr="https://i.pinimg.com/564x/8a/24/14/8a24144b4ae281d6a390fda13d8d71e8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3" t="56621" r="4772"/>
            <a:stretch/>
          </p:blipFill>
          <p:spPr bwMode="auto">
            <a:xfrm>
              <a:off x="2411760" y="4509120"/>
              <a:ext cx="3183202" cy="10066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https://i.pinimg.com/564x/8a/24/14/8a24144b4ae281d6a390fda13d8d71e8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7" r="4144" b="55464"/>
            <a:stretch/>
          </p:blipFill>
          <p:spPr bwMode="auto">
            <a:xfrm>
              <a:off x="2411760" y="908720"/>
              <a:ext cx="3256872" cy="12726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https://i.pinimg.com/originals/79/bf/38/79bf38f568a5c570a0916ecf319cc82f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6" y="1628800"/>
              <a:ext cx="3387146" cy="3240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0298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51920" y="764704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1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간호의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본질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88432" y="1720547"/>
            <a:ext cx="529208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Ⅲ.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간호와 관련된 개념들</a:t>
            </a:r>
            <a:endParaRPr lang="en-US" altLang="ko-KR" sz="32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2.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3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4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593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899592" y="980728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1) Henderson 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욕구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중심 이론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(1) 1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차 세계대전을 겪으면서 부상 당한 군인들을 돕고 싶은 바램으로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되기로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결심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(2)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올란도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위덴바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압델라에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의해 영향을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받음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에 이르러서는 인간을 생리적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심리적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사회적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영적 측면을 가지는 존재로 이해하였다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인간을 신체적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정신적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사회적으로 분리시킬 수 없는 통합된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전체로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이해하고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인간은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또한 주어진 상황에서 의미를 선택하고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자기가 내린 결정의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결과에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대해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책임을 지는 자율적인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존재이다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b="1" dirty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526436"/>
            <a:ext cx="3960440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/>
              <a:t>1. </a:t>
            </a:r>
            <a:r>
              <a:rPr lang="ko-KR" altLang="en-US" dirty="0"/>
              <a:t>인간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899592" y="548680"/>
            <a:ext cx="88569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4)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간호사는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환자를 질병이나 손상을 가진 대상자로만 볼 것이 아니라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존엄한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인간으로 인식함으로써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단순한 간호를 제공할 것이 아니라 대상자가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스스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자기 건강문제를 해결할 수 있는 능력을 가지도록 격려해야 하며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정신적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·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 측면까지를 고려한 전인간호를 해야 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5)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환자를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자율성을 가진 존재로 이해하여 환자의 자기 결정권을 존중해야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11560" y="887516"/>
            <a:ext cx="86409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건강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(health)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이란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신체적으로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사회적으로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정신적으로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이상이 없는 튼튼한 상태를 말하는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것으로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건강은 간호를 하는 목적이다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건강은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매일매일 변할 수 있는 역동적 상태이며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건강은 고정적 개념이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아니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라는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견해이다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간호사는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대상자가 질병상태에서 건강상태로 가도록 도와주어야 할 뿐만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니라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동시에 지금 있는 상태에서 그 질병에 적응하여 할 수 있는 최선의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능력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발휘할 수 있도록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자신의 삶의 의미를 발견할 수 있도록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도와주어야 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이것이 질병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안녕 연속성 모델의 의미이다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400889"/>
            <a:ext cx="216024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건강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899592" y="548680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4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Travis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(1)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질병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안녕 연속선 모델은 두 개의 화살표로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이루어진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모델로 치료모델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안녕모델을 나타내고 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(2)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안녕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상태 모델에서 오른쪽은 건강 및 안녕상태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왼쪽은 건강하지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못한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상태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(3)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어느 시점에서 가능한 한 오른쪽으로 이동하도록 목표를 잡고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도달 하도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록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돕는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것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259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476672"/>
            <a:ext cx="1296144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건강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720080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1259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827584" y="1013323"/>
            <a:ext cx="8568952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사전적 정의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주위의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사물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사정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거주하는 주위의 외계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생활체를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둘러싸고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일정한 접촉을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유지하고 있는 외계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外界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라고 되어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Nightingale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환자의 물리적 환경을 환기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보온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악취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소음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햇빛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3) Henderson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환경은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개인이 그의 가족과 공유하는 관계를 포함한다고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하였다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4) Betty </a:t>
            </a: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Neuman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외부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환경뿐 아니라 인간의 내부적인 힘도 환경에 포함시켰다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5)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환경은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인간 생존에 영향을 줄 수 있는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요인으로 분류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가족체계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(2) 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문화적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체계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(3)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체계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476672"/>
            <a:ext cx="1584176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환경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110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73376" y="620687"/>
            <a:ext cx="79911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→ 현대간호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환자 개인을 간호할 뿐 아니라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대상자의 환경에 관한 정보를 수집하고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물리적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문화적 환경을 변화시켜서 환자가 적응하도록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도와주어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0773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827584" y="833153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기본적 간호개념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모성애적 본능에 의한 보살핌과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양육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대한간호협회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((Korean Nurse Association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간호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(Nursing)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는 모든 개인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가정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지역사회를 대상으로 건강의 회복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질병의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예방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건강의 유지와 그 증진에 필요한 지식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기력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의지와 자원을 갖추도록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직접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도와주는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활동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국제간호사협의회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International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Council of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Nurses, ICN)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건강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불건강을 막론하고 건강한 생활과 건강회복 시 개인이 일상생활을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유지하는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데 필요한 의지와 지식 및 힘이 부족할 때 이를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보충해 주는 것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이를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통해서 대상자가 빨리 독립할 수 있도록 도와 주는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것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93075"/>
            <a:ext cx="1584176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4.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간호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0773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835696" y="6525344"/>
            <a:ext cx="64087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971600" y="404664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4) Nightingale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간호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란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과학이고 예술이며 전문적 직업으로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간호는 자연적으로 치유되는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최적의 상태를 유지할 수 있도록 대상자에게 환경을 마련해 주고 도와주는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행위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5) Henderson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건강을 유지하고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회복하거나 또는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편안한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죽음을 준비하는데 있어서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의지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지식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힘을 충분히 가지고 있으면 다른 사람의 힘을 빌리지 않고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스스로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할 수 있도록 도와주는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것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6) Orem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인간이 일시적으로 혹 은 영구적으로 자신의 능력에 제한을 받을 때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이를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극복하는 과정에서 도움을 주는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것</a:t>
            </a:r>
            <a:endParaRPr lang="en-US" altLang="ko-KR" b="1" dirty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0773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1159" y="1206376"/>
            <a:ext cx="3600400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9969" y="1320485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Q n A!!</a:t>
            </a:r>
            <a:endParaRPr lang="ko-KR" altLang="en-US" sz="40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36712"/>
            <a:ext cx="3456384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9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-1916832" y="1916832"/>
            <a:ext cx="6858000" cy="30243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3362" y="4149080"/>
            <a:ext cx="8172400" cy="21602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89240"/>
            <a:ext cx="738822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99792" y="4875257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Thank You!!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8" name="Picture 4" descr="https://i.pinimg.com/originals/fd/1f/10/fd1f103c5f1275712f96888d4933746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1500"/>
            <a:ext cx="2832449" cy="3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2012</TotalTime>
  <Words>2308</Words>
  <Application>Microsoft Office PowerPoint</Application>
  <PresentationFormat>화면 슬라이드 쇼(4:3)</PresentationFormat>
  <Paragraphs>266</Paragraphs>
  <Slides>38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3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solomon5047@naver.com</dc:creator>
  <cp:lastModifiedBy>solomon5047@naver.com</cp:lastModifiedBy>
  <cp:revision>48</cp:revision>
  <dcterms:created xsi:type="dcterms:W3CDTF">2021-02-09T03:13:49Z</dcterms:created>
  <dcterms:modified xsi:type="dcterms:W3CDTF">2021-03-13T05:08:49Z</dcterms:modified>
</cp:coreProperties>
</file>