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1"/>
  </p:notesMasterIdLst>
  <p:sldIdLst>
    <p:sldId id="335" r:id="rId2"/>
    <p:sldId id="336" r:id="rId3"/>
    <p:sldId id="259" r:id="rId4"/>
    <p:sldId id="266" r:id="rId5"/>
    <p:sldId id="262" r:id="rId6"/>
    <p:sldId id="301" r:id="rId7"/>
    <p:sldId id="302" r:id="rId8"/>
    <p:sldId id="305" r:id="rId9"/>
    <p:sldId id="304" r:id="rId10"/>
    <p:sldId id="303" r:id="rId11"/>
    <p:sldId id="306" r:id="rId12"/>
    <p:sldId id="307" r:id="rId13"/>
    <p:sldId id="308" r:id="rId14"/>
    <p:sldId id="309" r:id="rId15"/>
    <p:sldId id="310" r:id="rId16"/>
    <p:sldId id="311" r:id="rId17"/>
    <p:sldId id="312" r:id="rId18"/>
    <p:sldId id="314" r:id="rId19"/>
    <p:sldId id="315" r:id="rId20"/>
    <p:sldId id="320" r:id="rId21"/>
    <p:sldId id="316" r:id="rId22"/>
    <p:sldId id="334" r:id="rId23"/>
    <p:sldId id="317" r:id="rId24"/>
    <p:sldId id="323" r:id="rId25"/>
    <p:sldId id="322" r:id="rId26"/>
    <p:sldId id="325" r:id="rId27"/>
    <p:sldId id="326" r:id="rId28"/>
    <p:sldId id="328" r:id="rId29"/>
    <p:sldId id="329" r:id="rId30"/>
    <p:sldId id="331" r:id="rId31"/>
    <p:sldId id="327" r:id="rId32"/>
    <p:sldId id="330" r:id="rId33"/>
    <p:sldId id="332" r:id="rId34"/>
    <p:sldId id="333" r:id="rId35"/>
    <p:sldId id="318" r:id="rId36"/>
    <p:sldId id="319" r:id="rId37"/>
    <p:sldId id="300" r:id="rId38"/>
    <p:sldId id="263" r:id="rId39"/>
    <p:sldId id="264" r:id="rId40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1014ED-D087-4B89-805B-E0796C9CEDF4}" type="datetimeFigureOut">
              <a:rPr lang="ko-KR" altLang="en-US" smtClean="0"/>
              <a:t>2021-03-20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5B036B-510B-4E49-AAC9-AC9DF2560C0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38371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5B036B-510B-4E49-AAC9-AC9DF2560C06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14002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08985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224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3234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98238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94110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864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12790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5120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0258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5859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4822E2-6F47-4B6B-87F3-D5C5B2A9B0A7}" type="datetimeFigureOut">
              <a:rPr lang="ko-KR" altLang="en-US" smtClean="0"/>
              <a:t>2021-03-20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1181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4822E2-6F47-4B6B-87F3-D5C5B2A9B0A7}" type="datetimeFigureOut">
              <a:rPr lang="ko-KR" altLang="en-US" smtClean="0"/>
              <a:t>2021-03-20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07AF1-EBD3-4F2C-91A4-65F0D3321E9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721950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27584" y="188640"/>
            <a:ext cx="7772400" cy="147002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>
                <a:latin typeface="MD이솝체" pitchFamily="18" charset="-127"/>
                <a:ea typeface="MD이솝체" pitchFamily="18" charset="-127"/>
              </a:rPr>
              <a:t>간호박사 캐릭터</a:t>
            </a:r>
            <a:r>
              <a:rPr lang="en-US" altLang="ko-KR" dirty="0" smtClean="0">
                <a:latin typeface="MD이솝체" pitchFamily="18" charset="-127"/>
                <a:ea typeface="MD이솝체" pitchFamily="18" charset="-127"/>
              </a:rPr>
              <a:t/>
            </a:r>
            <a:br>
              <a:rPr lang="en-US" altLang="ko-KR" dirty="0" smtClean="0">
                <a:latin typeface="MD이솝체" pitchFamily="18" charset="-127"/>
                <a:ea typeface="MD이솝체" pitchFamily="18" charset="-127"/>
              </a:rPr>
            </a:br>
            <a:r>
              <a:rPr lang="en-US" altLang="ko-KR" sz="2800" dirty="0" smtClean="0">
                <a:latin typeface="MD이솝체" pitchFamily="18" charset="-127"/>
                <a:ea typeface="MD이솝체" pitchFamily="18" charset="-127"/>
              </a:rPr>
              <a:t>[</a:t>
            </a:r>
            <a:r>
              <a:rPr lang="ko-KR" altLang="en-US" sz="3200" dirty="0" smtClean="0">
                <a:latin typeface="MD이솝체" pitchFamily="18" charset="-127"/>
                <a:ea typeface="MD이솝체" pitchFamily="18" charset="-127"/>
              </a:rPr>
              <a:t>대한간호협회</a:t>
            </a:r>
            <a:r>
              <a:rPr lang="en-US" altLang="ko-KR" sz="3200" dirty="0" smtClean="0">
                <a:latin typeface="MD이솝체" pitchFamily="18" charset="-127"/>
                <a:ea typeface="MD이솝체" pitchFamily="18" charset="-127"/>
              </a:rPr>
              <a:t>-</a:t>
            </a:r>
            <a:r>
              <a:rPr lang="ko-KR" altLang="en-US" sz="3200" dirty="0" smtClean="0">
                <a:latin typeface="MD이솝체" pitchFamily="18" charset="-127"/>
                <a:ea typeface="MD이솝체" pitchFamily="18" charset="-127"/>
              </a:rPr>
              <a:t>특허청 상품등록</a:t>
            </a:r>
            <a:r>
              <a:rPr lang="en-US" altLang="ko-KR" sz="3200" dirty="0" smtClean="0">
                <a:latin typeface="MD이솝체" pitchFamily="18" charset="-127"/>
                <a:ea typeface="MD이솝체" pitchFamily="18" charset="-127"/>
              </a:rPr>
              <a:t>, 2001</a:t>
            </a:r>
            <a:r>
              <a:rPr lang="ko-KR" altLang="en-US" sz="3200" dirty="0" smtClean="0">
                <a:latin typeface="MD이솝체" pitchFamily="18" charset="-127"/>
                <a:ea typeface="MD이솝체" pitchFamily="18" charset="-127"/>
              </a:rPr>
              <a:t>년</a:t>
            </a:r>
            <a:r>
              <a:rPr lang="en-US" altLang="ko-KR" sz="3200" dirty="0" smtClean="0">
                <a:latin typeface="MD이솝체" pitchFamily="18" charset="-127"/>
                <a:ea typeface="MD이솝체" pitchFamily="18" charset="-127"/>
              </a:rPr>
              <a:t>]</a:t>
            </a:r>
            <a:endParaRPr lang="ko-KR" altLang="en-US" sz="3200" dirty="0">
              <a:latin typeface="MD이솝체" pitchFamily="18" charset="-127"/>
              <a:ea typeface="MD이솝체" pitchFamily="18" charset="-127"/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60" t="37487" r="40968" b="33614"/>
          <a:stretch/>
        </p:blipFill>
        <p:spPr bwMode="auto">
          <a:xfrm>
            <a:off x="1822511" y="2348880"/>
            <a:ext cx="1989855" cy="1511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10" t="32664" r="25648" b="29096"/>
          <a:stretch/>
        </p:blipFill>
        <p:spPr bwMode="auto">
          <a:xfrm>
            <a:off x="4152003" y="2351380"/>
            <a:ext cx="3948390" cy="1511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49" t="36803" r="26057" b="33304"/>
          <a:stretch/>
        </p:blipFill>
        <p:spPr bwMode="auto">
          <a:xfrm>
            <a:off x="1822511" y="4221086"/>
            <a:ext cx="5743167" cy="1727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7869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39552" y="404664"/>
            <a:ext cx="8316416" cy="1470025"/>
          </a:xfrm>
        </p:spPr>
        <p:txBody>
          <a:bodyPr>
            <a:normAutofit fontScale="90000"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err="1" smtClean="0">
                <a:latin typeface="MD이솝체" pitchFamily="18" charset="-127"/>
                <a:ea typeface="MD이솝체" pitchFamily="18" charset="-127"/>
              </a:rPr>
              <a:t>믿음이와</a:t>
            </a:r>
            <a:r>
              <a:rPr lang="ko-KR" altLang="en-US" b="1" dirty="0" smtClean="0">
                <a:latin typeface="MD이솝체" pitchFamily="18" charset="-127"/>
                <a:ea typeface="MD이솝체" pitchFamily="18" charset="-127"/>
              </a:rPr>
              <a:t> 사랑이 캐릭터</a:t>
            </a:r>
            <a:r>
              <a:rPr lang="en-US" altLang="ko-KR" dirty="0" smtClean="0">
                <a:latin typeface="MD이솝체" pitchFamily="18" charset="-127"/>
                <a:ea typeface="MD이솝체" pitchFamily="18" charset="-127"/>
              </a:rPr>
              <a:t/>
            </a:r>
            <a:br>
              <a:rPr lang="en-US" altLang="ko-KR" dirty="0" smtClean="0">
                <a:latin typeface="MD이솝체" pitchFamily="18" charset="-127"/>
                <a:ea typeface="MD이솝체" pitchFamily="18" charset="-127"/>
              </a:rPr>
            </a:br>
            <a:r>
              <a:rPr lang="en-US" altLang="ko-KR" sz="2800" dirty="0" smtClean="0">
                <a:latin typeface="MD이솝체" pitchFamily="18" charset="-127"/>
                <a:ea typeface="MD이솝체" pitchFamily="18" charset="-127"/>
              </a:rPr>
              <a:t>[</a:t>
            </a:r>
            <a:r>
              <a:rPr lang="ko-KR" altLang="en-US" sz="3200" dirty="0" smtClean="0">
                <a:latin typeface="MD이솝체" pitchFamily="18" charset="-127"/>
                <a:ea typeface="MD이솝체" pitchFamily="18" charset="-127"/>
              </a:rPr>
              <a:t>대한간호협회</a:t>
            </a:r>
            <a:r>
              <a:rPr lang="en-US" altLang="ko-KR" sz="3200" dirty="0" smtClean="0">
                <a:latin typeface="MD이솝체" pitchFamily="18" charset="-127"/>
                <a:ea typeface="MD이솝체" pitchFamily="18" charset="-127"/>
              </a:rPr>
              <a:t>-</a:t>
            </a:r>
            <a:r>
              <a:rPr lang="ko-KR" altLang="en-US" sz="3200" dirty="0" smtClean="0">
                <a:latin typeface="MD이솝체" pitchFamily="18" charset="-127"/>
                <a:ea typeface="MD이솝체" pitchFamily="18" charset="-127"/>
              </a:rPr>
              <a:t>학생공모전 당선작</a:t>
            </a:r>
            <a:r>
              <a:rPr lang="en-US" altLang="ko-KR" sz="3200" dirty="0">
                <a:latin typeface="MD이솝체" pitchFamily="18" charset="-127"/>
                <a:ea typeface="MD이솝체" pitchFamily="18" charset="-127"/>
              </a:rPr>
              <a:t>, </a:t>
            </a:r>
            <a:r>
              <a:rPr lang="en-US" altLang="ko-KR" sz="3200" dirty="0" smtClean="0">
                <a:latin typeface="MD이솝체" pitchFamily="18" charset="-127"/>
                <a:ea typeface="MD이솝체" pitchFamily="18" charset="-127"/>
              </a:rPr>
              <a:t>2014</a:t>
            </a:r>
            <a:r>
              <a:rPr lang="ko-KR" altLang="en-US" sz="3200" dirty="0" smtClean="0">
                <a:latin typeface="MD이솝체" pitchFamily="18" charset="-127"/>
                <a:ea typeface="MD이솝체" pitchFamily="18" charset="-127"/>
              </a:rPr>
              <a:t>년</a:t>
            </a:r>
            <a:r>
              <a:rPr lang="en-US" altLang="ko-KR" sz="3200" dirty="0" smtClean="0">
                <a:latin typeface="MD이솝체" pitchFamily="18" charset="-127"/>
                <a:ea typeface="MD이솝체" pitchFamily="18" charset="-127"/>
              </a:rPr>
              <a:t>]</a:t>
            </a:r>
            <a:endParaRPr lang="ko-KR" altLang="en-US" sz="3200" dirty="0">
              <a:latin typeface="MD이솝체" pitchFamily="18" charset="-127"/>
              <a:ea typeface="MD이솝체" pitchFamily="18" charset="-127"/>
            </a:endParaRPr>
          </a:p>
        </p:txBody>
      </p:sp>
      <p:pic>
        <p:nvPicPr>
          <p:cNvPr id="2053" name="Picture 5" descr="KUSA」대한간호협회 캐릭터 믿음이, 사랑이 : 네이버 블로그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564904"/>
            <a:ext cx="6120680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1497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직사각형 7"/>
          <p:cNvSpPr/>
          <p:nvPr/>
        </p:nvSpPr>
        <p:spPr>
          <a:xfrm>
            <a:off x="6732240" y="0"/>
            <a:ext cx="241176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9" name="직사각형 8"/>
          <p:cNvSpPr/>
          <p:nvPr/>
        </p:nvSpPr>
        <p:spPr>
          <a:xfrm>
            <a:off x="1691680" y="2708920"/>
            <a:ext cx="7452320" cy="302433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1" name="직선 연결선 10"/>
          <p:cNvCxnSpPr/>
          <p:nvPr/>
        </p:nvCxnSpPr>
        <p:spPr>
          <a:xfrm>
            <a:off x="0" y="6309320"/>
            <a:ext cx="73803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직선 연결선 11"/>
          <p:cNvCxnSpPr/>
          <p:nvPr/>
        </p:nvCxnSpPr>
        <p:spPr>
          <a:xfrm>
            <a:off x="2393504" y="4824702"/>
            <a:ext cx="6138936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1942429" y="3284984"/>
            <a:ext cx="698477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8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간호학개론</a:t>
            </a:r>
            <a:endParaRPr lang="en-US" altLang="ko-KR" sz="4800" dirty="0" smtClean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  <a:p>
            <a:pPr algn="ctr"/>
            <a:r>
              <a:rPr lang="en-US" altLang="ko-KR" sz="4800" dirty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Introduction to Nursing</a:t>
            </a:r>
            <a:endParaRPr lang="ko-KR" altLang="en-US" sz="48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454754" y="6095522"/>
            <a:ext cx="15817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4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22/3/2021</a:t>
            </a:r>
            <a:endParaRPr lang="ko-KR" altLang="en-US" sz="24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5691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3851920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2" name="직선 연결선 21"/>
          <p:cNvCxnSpPr/>
          <p:nvPr/>
        </p:nvCxnSpPr>
        <p:spPr>
          <a:xfrm>
            <a:off x="107504" y="270892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>
            <a:off x="107504" y="3789040"/>
            <a:ext cx="3618656" cy="0"/>
          </a:xfrm>
          <a:prstGeom prst="line">
            <a:avLst/>
          </a:prstGeom>
          <a:ln w="285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00708" y="2878289"/>
            <a:ext cx="239401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400" dirty="0" smtClean="0">
                <a:solidFill>
                  <a:schemeClr val="bg1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Contents</a:t>
            </a:r>
            <a:endParaRPr lang="ko-KR" altLang="en-US" sz="4400" dirty="0">
              <a:solidFill>
                <a:schemeClr val="bg1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716016" y="1988840"/>
            <a:ext cx="4621494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1. </a:t>
            </a:r>
            <a:r>
              <a:rPr lang="ko-KR" altLang="en-US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간호이론의 여명기</a:t>
            </a:r>
            <a:endParaRPr lang="en-US" altLang="ko-KR" sz="2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6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2. </a:t>
            </a:r>
            <a:r>
              <a:rPr lang="ko-KR" altLang="en-US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간호이론의 </a:t>
            </a:r>
            <a:r>
              <a:rPr lang="ko-KR" altLang="en-US" sz="26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신생기</a:t>
            </a:r>
            <a:endParaRPr lang="en-US" altLang="ko-KR" sz="2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6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3. </a:t>
            </a:r>
            <a:r>
              <a:rPr lang="ko-KR" altLang="en-US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간호이론의 성장기</a:t>
            </a:r>
            <a:endParaRPr lang="en-US" altLang="ko-KR" sz="2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6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4. </a:t>
            </a:r>
            <a:r>
              <a:rPr lang="ko-KR" altLang="en-US" sz="2600" dirty="0">
                <a:latin typeface="HY강M" panose="02030600000101010101" pitchFamily="18" charset="-127"/>
                <a:ea typeface="HY강M" panose="02030600000101010101" pitchFamily="18" charset="-127"/>
              </a:rPr>
              <a:t>간호이론의 </a:t>
            </a:r>
            <a:r>
              <a:rPr lang="ko-KR" altLang="en-US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발전 </a:t>
            </a:r>
            <a:r>
              <a:rPr lang="ko-KR" altLang="en-US" sz="2600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도약기</a:t>
            </a:r>
            <a:endParaRPr lang="en-US" altLang="ko-KR" sz="2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5. </a:t>
            </a:r>
            <a:r>
              <a:rPr lang="ko-KR" altLang="en-US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간호이론가의 이론들</a:t>
            </a:r>
            <a:endParaRPr lang="en-US" altLang="ko-KR" sz="2600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6. </a:t>
            </a:r>
            <a:r>
              <a:rPr lang="ko-KR" altLang="en-US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교육</a:t>
            </a:r>
            <a:r>
              <a:rPr lang="en-US" altLang="ko-KR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실무</a:t>
            </a:r>
            <a:r>
              <a:rPr lang="en-US" altLang="ko-KR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연구를 위한</a:t>
            </a:r>
            <a:endParaRPr lang="en-US" altLang="ko-KR" sz="2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600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</a:t>
            </a:r>
            <a:r>
              <a:rPr lang="ko-KR" altLang="en-US" sz="26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간호이론의 적용</a:t>
            </a:r>
            <a:endParaRPr lang="en-US" altLang="ko-KR" sz="2600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283968" y="551115"/>
            <a:ext cx="44644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Chapter 1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간호의</a:t>
            </a:r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본질</a:t>
            </a:r>
            <a:endParaRPr lang="ko-KR" altLang="en-US" sz="32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283968" y="1336062"/>
            <a:ext cx="2994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Ⅳ. </a:t>
            </a:r>
            <a:r>
              <a:rPr lang="ko-KR" altLang="en-US" sz="32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간호이론</a:t>
            </a:r>
            <a:endParaRPr lang="ko-KR" altLang="en-US" sz="32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736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539552" y="548680"/>
            <a:ext cx="3888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Ⅳ. </a:t>
            </a:r>
            <a:r>
              <a:rPr lang="ko-KR" altLang="en-US" sz="2000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간호이론</a:t>
            </a:r>
            <a:endParaRPr lang="ko-KR" altLang="en-US" sz="2000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xmlns="" id="{C32FE8BB-54FA-4DA7-909D-678585AC05FD}"/>
              </a:ext>
            </a:extLst>
          </p:cNvPr>
          <p:cNvSpPr/>
          <p:nvPr/>
        </p:nvSpPr>
        <p:spPr>
          <a:xfrm>
            <a:off x="755576" y="1052736"/>
            <a:ext cx="82089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간호이론의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여명기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(1950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년 이전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1) Florence Nightingale (1820~1910) </a:t>
            </a:r>
          </a:p>
          <a:p>
            <a:pPr marL="285750" indent="-28575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→ 환경이론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(Environmental Theory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 :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환기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보온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악취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소음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공기</a:t>
            </a:r>
            <a:r>
              <a:rPr lang="ko-KR" altLang="en-US" dirty="0" smtClean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☆☆</a:t>
            </a:r>
            <a:endParaRPr lang="en-US" altLang="ko-KR" dirty="0">
              <a:solidFill>
                <a:srgbClr val="FF0000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2924944"/>
            <a:ext cx="2808312" cy="32403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073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755576" y="517322"/>
            <a:ext cx="8136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2.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간호이론의 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신생기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(1950~1970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년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1) Hildegard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E. </a:t>
            </a:r>
            <a:r>
              <a:rPr lang="en-US" altLang="ko-KR" dirty="0" err="1">
                <a:latin typeface="HY강M" panose="02030600000101010101" pitchFamily="18" charset="-127"/>
                <a:ea typeface="HY강M" panose="02030600000101010101" pitchFamily="18" charset="-127"/>
              </a:rPr>
              <a:t>Peplau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1909~1999: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→ 대인관계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간호이론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(Theory of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Interpersonal Relations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)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(1)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정신과 환자를 간호한 경험으로부터 대인관계에 관한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이론 주창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간호사와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환자 사이의 관계에서 간호가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발생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(3)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치료적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관계의 목표는 환자가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자신의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문제를 이해하고 이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문제들로부터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새로운 행동 패턴을 배우도록 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것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(4)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간호사의 역할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-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상담자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자원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교사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기술적 전문가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대리자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리더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17322"/>
            <a:ext cx="1440160" cy="1785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886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899592" y="683111"/>
            <a:ext cx="8244408" cy="4979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2) Virginia Henderson(1897~1996) 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→ 간호의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기본원리 이론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(Basic Principles of Nursing Care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간호사는 생물학적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사회과학적 측면의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지식으로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대상자의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기본적인 욕구를 사정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환자가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스스로 수행할 수 있는 상태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가 되도록 도와야 한다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간호사의 역할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그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사람이 질병이 있거나 건강하거나 간에 만약 그가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그렇게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할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있는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힘이나 지식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기술을 가지고 있었더라면 건강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회복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또는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평화로운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죽음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위해서 자기 스스로 했을 법한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행동 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할 수 있도록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도와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주는 것이다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49" t="7332" r="29955" b="25005"/>
          <a:stretch/>
        </p:blipFill>
        <p:spPr bwMode="auto">
          <a:xfrm>
            <a:off x="7421083" y="548680"/>
            <a:ext cx="1471397" cy="1944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82008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484784"/>
            <a:ext cx="6768752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직사각형 1"/>
          <p:cNvSpPr/>
          <p:nvPr/>
        </p:nvSpPr>
        <p:spPr>
          <a:xfrm>
            <a:off x="1115616" y="597564"/>
            <a:ext cx="430438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(3) Henderson 14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가지의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기본간호행위 </a:t>
            </a:r>
            <a:r>
              <a:rPr lang="ko-KR" altLang="en-US" dirty="0" smtClean="0">
                <a:solidFill>
                  <a:srgbClr val="FF0000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☆</a:t>
            </a:r>
            <a:endParaRPr lang="ko-KR" altLang="en-US" dirty="0">
              <a:solidFill>
                <a:srgbClr val="FF0000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0456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899592" y="260648"/>
            <a:ext cx="806489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3)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Ida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Jean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Orlando(1926~2007)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→ 간호과정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이론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(Nursing Process Theory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좋은 간호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VS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나쁜 간호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① 좋은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간호사가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환자에게 무슨 일이 일어나고 있는지를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알아듣고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환자의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괴로움을 즉각적으로 알아낸다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② 나쁜 간호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간호사는 지시 받은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일에 집중을 하거나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환자의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행동과는 상관이 없는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다른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일들을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한다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간호사 역할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환자의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직접적인 필요를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확인 하고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충족시켜주는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것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환자 의견 확인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pic>
        <p:nvPicPr>
          <p:cNvPr id="2052" name="Picture 4" descr="Ida Jean Orlando's Nursing Process Theory | Nurse clip art, Vintage nurse,  Nursing proc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36103"/>
            <a:ext cx="1440160" cy="181277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559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899592" y="260648"/>
            <a:ext cx="806489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4) Martha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E.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Rogers (1914~1994)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→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Theory of Unitary Human Beings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인간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간호사나 의사의 치료 대상으로만 파악하지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말고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통합된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전체라고 정의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(2)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에너지장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(Energy Field)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① 생물체와 무생물체의 기본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② 무한하고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범차원적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③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인간장과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환경장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a.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인간장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-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부분들에 대한 지식으로 예측할 수 없는 특성을 지님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         -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환원불가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(irreducible),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분리불가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(indivisible)</a:t>
            </a: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1129" y="476672"/>
            <a:ext cx="1451352" cy="201622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597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899592" y="599737"/>
            <a:ext cx="8064896" cy="5470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b.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환경장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-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부분들에 대한 지식으로 예측할 수 없는 특성을 지님 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sp>
        <p:nvSpPr>
          <p:cNvPr id="3" name="AutoShape 9" descr="간호이론 Martha E. Rogers 인간 고유성 이론 - 의약학"/>
          <p:cNvSpPr>
            <a:spLocks noChangeAspect="1" noChangeArrowheads="1"/>
          </p:cNvSpPr>
          <p:nvPr/>
        </p:nvSpPr>
        <p:spPr bwMode="auto">
          <a:xfrm>
            <a:off x="1682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9" name="AutoShape 12" descr="간호이론 Martha E. Rogers 인간 고유성 이론 - 의약학"/>
          <p:cNvSpPr>
            <a:spLocks noChangeAspect="1" noChangeArrowheads="1"/>
          </p:cNvSpPr>
          <p:nvPr/>
        </p:nvSpPr>
        <p:spPr bwMode="auto">
          <a:xfrm>
            <a:off x="3206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5" name="모서리가 둥근 직사각형 14"/>
          <p:cNvSpPr/>
          <p:nvPr/>
        </p:nvSpPr>
        <p:spPr>
          <a:xfrm>
            <a:off x="4932040" y="1947467"/>
            <a:ext cx="2484276" cy="1368152"/>
          </a:xfrm>
          <a:prstGeom prst="roundRect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모서리가 둥근 직사각형 15"/>
          <p:cNvSpPr/>
          <p:nvPr/>
        </p:nvSpPr>
        <p:spPr>
          <a:xfrm>
            <a:off x="4943915" y="3364256"/>
            <a:ext cx="2484276" cy="1368152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2394246" y="3364256"/>
            <a:ext cx="2484276" cy="136815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모서리가 둥근 직사각형 17"/>
          <p:cNvSpPr/>
          <p:nvPr/>
        </p:nvSpPr>
        <p:spPr>
          <a:xfrm>
            <a:off x="2384571" y="1947467"/>
            <a:ext cx="2484276" cy="1368152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모서리가 둥근 직사각형 9"/>
          <p:cNvSpPr/>
          <p:nvPr/>
        </p:nvSpPr>
        <p:spPr>
          <a:xfrm>
            <a:off x="3798402" y="2914206"/>
            <a:ext cx="2160240" cy="900100"/>
          </a:xfrm>
          <a:prstGeom prst="roundRect">
            <a:avLst/>
          </a:prstGeom>
          <a:solidFill>
            <a:srgbClr val="FF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184771" y="3063591"/>
            <a:ext cx="1584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err="1" smtClean="0">
                <a:latin typeface="HY강M" pitchFamily="18" charset="-127"/>
                <a:ea typeface="HY강M" pitchFamily="18" charset="-127"/>
              </a:rPr>
              <a:t>에너지장</a:t>
            </a:r>
            <a:endParaRPr lang="en-US" altLang="ko-KR" sz="1600" b="1" dirty="0" smtClean="0">
              <a:latin typeface="HY강M" pitchFamily="18" charset="-127"/>
              <a:ea typeface="HY강M" pitchFamily="18" charset="-127"/>
            </a:endParaRPr>
          </a:p>
          <a:p>
            <a:pPr algn="ctr"/>
            <a:r>
              <a:rPr lang="en-US" altLang="ko-KR" sz="1600" b="1" dirty="0" smtClean="0">
                <a:latin typeface="HY강M" pitchFamily="18" charset="-127"/>
                <a:ea typeface="HY강M" pitchFamily="18" charset="-127"/>
              </a:rPr>
              <a:t>(energy filed)</a:t>
            </a:r>
            <a:endParaRPr lang="ko-KR" altLang="en-US" sz="1600" b="1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40361" y="2199495"/>
            <a:ext cx="19082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인간과 환경</a:t>
            </a:r>
            <a:endParaRPr lang="en-US" altLang="ko-KR" sz="1600" dirty="0" smtClean="0">
              <a:latin typeface="HY강M" pitchFamily="18" charset="-127"/>
              <a:ea typeface="HY강M" pitchFamily="18" charset="-127"/>
            </a:endParaRPr>
          </a:p>
          <a:p>
            <a:pPr algn="ctr"/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(</a:t>
            </a:r>
            <a:r>
              <a:rPr lang="ko-KR" altLang="en-US" sz="1600" dirty="0" err="1" smtClean="0">
                <a:latin typeface="HY강M" pitchFamily="18" charset="-127"/>
                <a:ea typeface="HY강M" pitchFamily="18" charset="-127"/>
              </a:rPr>
              <a:t>에너지장</a:t>
            </a:r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 자체</a:t>
            </a:r>
            <a:r>
              <a:rPr lang="en-US" altLang="ko-KR" sz="1600" dirty="0" smtClean="0">
                <a:latin typeface="HY강M" pitchFamily="18" charset="-127"/>
                <a:ea typeface="HY강M" pitchFamily="18" charset="-127"/>
              </a:rPr>
              <a:t>)</a:t>
            </a:r>
            <a:endParaRPr lang="ko-KR" altLang="en-US" sz="1600" dirty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528587" y="3918976"/>
            <a:ext cx="22059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인간과 환경은 간호의 중심</a:t>
            </a:r>
            <a:endParaRPr lang="en-US" altLang="ko-KR" sz="1600" dirty="0" smtClean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76859" y="2190784"/>
            <a:ext cx="24513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인간과 환경은 무한하고</a:t>
            </a:r>
            <a:endParaRPr lang="en-US" altLang="ko-KR" sz="1600" dirty="0" smtClean="0">
              <a:latin typeface="HY강M" pitchFamily="18" charset="-127"/>
              <a:ea typeface="HY강M" pitchFamily="18" charset="-127"/>
            </a:endParaRPr>
          </a:p>
          <a:p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 개방적인 </a:t>
            </a:r>
            <a:r>
              <a:rPr lang="ko-KR" altLang="en-US" sz="1600" dirty="0" err="1" smtClean="0">
                <a:latin typeface="HY강M" pitchFamily="18" charset="-127"/>
                <a:ea typeface="HY강M" pitchFamily="18" charset="-127"/>
              </a:rPr>
              <a:t>에너지장</a:t>
            </a:r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 자체   </a:t>
            </a:r>
            <a:endParaRPr lang="en-US" altLang="ko-KR" sz="1600" dirty="0" smtClean="0"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147204" y="3949173"/>
            <a:ext cx="220591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dirty="0" smtClean="0">
                <a:latin typeface="HY강M" pitchFamily="18" charset="-127"/>
                <a:ea typeface="HY강M" pitchFamily="18" charset="-127"/>
              </a:rPr>
              <a:t>창조적이고 완전</a:t>
            </a:r>
            <a:endParaRPr lang="en-US" altLang="ko-KR" sz="16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5830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755576" y="517322"/>
            <a:ext cx="83884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3.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간호이론의 성장기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(1970~1980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년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 1) Dorothea E.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Orem (1914~2007)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→ 자가간호결핍이론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(Self-Care Deficit Nursing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Theory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분류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① 자기간호</a:t>
            </a:r>
            <a:r>
              <a:rPr lang="en-US" altLang="ko-KR" dirty="0" smtClean="0"/>
              <a:t>(</a:t>
            </a:r>
            <a:r>
              <a:rPr lang="en-US" altLang="ko-KR" dirty="0"/>
              <a:t>self-care requisite</a:t>
            </a:r>
            <a:r>
              <a:rPr lang="en-US" altLang="ko-KR" dirty="0" smtClean="0"/>
              <a:t>))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인간의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조절 기능으로서 생명의 지속과 성장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발달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개인의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온전성을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유지하는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데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필요한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물질을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공급하는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혹은 공급될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수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있도록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만드는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)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의도적인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행동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② 자가간호결핍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self-care-deficit)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자가간호요건을 충족하지 못할 때 일어나서 간호가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요구되는 시기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1" y="513265"/>
            <a:ext cx="1482477" cy="19076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74344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755576" y="517322"/>
            <a:ext cx="83884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③ 간호체계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((nursing system)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인간의 치료적 자가간호 요구를 충족시키거나 자가간호 능력을 조절해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야 하는 간호상황에 놓인 자신이나 다른 인간의 활동을 돕는 방법으로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서 연속적 활동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실무적 활용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교육과정을 편성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지역 보건을 위한 간호체계를 설계하는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데 적용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999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755576" y="260648"/>
            <a:ext cx="83884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 2) Imogene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King(1923~2007)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→ 목표달성이론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(Theory of Goal Attainment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주요 개념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①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건강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health):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인간이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개인에게 주어진 자원을 최적으로 활용하여 일상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생활에서 잠재능력을 최대한 달성함으로써 내적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외적 환경 내에서 자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극원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(stress)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에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대하여 지속적으로 적응해 나가는 인간의 역동적인 생활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경험이다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② 간호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(nursing):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 상황에서 간호사와 대상자의 지각에 관한 정보를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서로 공유하는 행동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반응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상호작용의 과정이다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③ 자아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(self):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인간의 자신에 대한 존재 인식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          : ‘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나는 누구인가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?’(Who am I)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26" t="9553" r="2164"/>
          <a:stretch/>
        </p:blipFill>
        <p:spPr bwMode="auto">
          <a:xfrm>
            <a:off x="7452320" y="275840"/>
            <a:ext cx="1473121" cy="18448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82661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755576" y="517322"/>
            <a:ext cx="838842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 3) </a:t>
            </a:r>
            <a:r>
              <a:rPr lang="en-US" altLang="ko-KR" dirty="0" err="1">
                <a:latin typeface="HY강M" panose="02030600000101010101" pitchFamily="18" charset="-127"/>
                <a:ea typeface="HY강M" panose="02030600000101010101" pitchFamily="18" charset="-127"/>
              </a:rPr>
              <a:t>Callista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Roy(1939~     ) 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→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적응이론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(Adaptation Model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(1) 4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가지 적응 모드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환경에 대한 반응 혹은 환경과의 상호작용이 일어나며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통합을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위한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적응을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관찰할 수 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① 생리적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-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육체적 모드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생리적 통합성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② 자기인식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-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집단 정체성 모드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사회적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영적통합성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③ 역할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기능 모드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사회적 통합성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④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상호의존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모드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사람과 그가 가진 목표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구조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발달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사이의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밀접한 관계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및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관계가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가진 적응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잠재력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536997"/>
            <a:ext cx="1464095" cy="195589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25256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755576" y="517322"/>
            <a:ext cx="838842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 4) Madeleine </a:t>
            </a:r>
            <a:r>
              <a:rPr lang="en-US" altLang="ko-KR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Leininger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(1925~2012)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→ 횡문화적 돌봄 이론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Transcultural Care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Theory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(1)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다른 문화에 대한 지식을 얻는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것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문화적으로 규정되고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검증된 지식에 근거해서 간호 계획을 세우는 것 그리고 문화에 합당한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lvl="0"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간호를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것</a:t>
            </a:r>
            <a:r>
              <a:rPr lang="en-US" altLang="ko-KR" dirty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dirty="0" smtClean="0">
              <a:solidFill>
                <a:prstClr val="black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lvl="0">
              <a:lnSpc>
                <a:spcPct val="200000"/>
              </a:lnSpc>
            </a:pPr>
            <a:r>
              <a:rPr lang="en-US" altLang="ko-KR" dirty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   (</a:t>
            </a:r>
            <a:r>
              <a:rPr lang="en-US" altLang="ko-KR" dirty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2) </a:t>
            </a:r>
            <a:r>
              <a:rPr lang="ko-KR" altLang="en-US" dirty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돌봄</a:t>
            </a:r>
            <a:r>
              <a:rPr lang="en-US" altLang="ko-KR" dirty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(caring)?</a:t>
            </a:r>
          </a:p>
          <a:p>
            <a:pPr lvl="0">
              <a:lnSpc>
                <a:spcPct val="200000"/>
              </a:lnSpc>
            </a:pPr>
            <a:r>
              <a:rPr lang="en-US" altLang="ko-KR" dirty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간호의 본질이며</a:t>
            </a:r>
            <a:r>
              <a:rPr lang="en-US" altLang="ko-KR" dirty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분명하고</a:t>
            </a:r>
            <a:r>
              <a:rPr lang="en-US" altLang="ko-KR" dirty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우세하고</a:t>
            </a:r>
            <a:r>
              <a:rPr lang="en-US" altLang="ko-KR" dirty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중요하고 통합적인 활동에 초점을 </a:t>
            </a:r>
            <a:endParaRPr lang="en-US" altLang="ko-KR" dirty="0">
              <a:solidFill>
                <a:prstClr val="black"/>
              </a:solidFill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 lvl="0">
              <a:lnSpc>
                <a:spcPct val="200000"/>
              </a:lnSpc>
            </a:pPr>
            <a:r>
              <a:rPr lang="en-US" altLang="ko-KR" dirty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두고 </a:t>
            </a:r>
            <a:r>
              <a:rPr lang="ko-KR" altLang="en-US" dirty="0" smtClean="0">
                <a:solidFill>
                  <a:prstClr val="black"/>
                </a:solidFill>
                <a:latin typeface="HY강M" panose="02030600000101010101" pitchFamily="18" charset="-127"/>
                <a:ea typeface="HY강M" panose="02030600000101010101" pitchFamily="18" charset="-127"/>
              </a:rPr>
              <a:t>있음</a:t>
            </a:r>
            <a:endParaRPr lang="ko-KR" altLang="en-US" dirty="0"/>
          </a:p>
          <a:p>
            <a:pPr>
              <a:lnSpc>
                <a:spcPct val="200000"/>
              </a:lnSpc>
            </a:pP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298" y="517322"/>
            <a:ext cx="1585189" cy="19755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1751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755576" y="188640"/>
            <a:ext cx="838842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 5) Jean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Watson(1940~     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→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돌봄의 과학이론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(Human Science and Human Care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간호를 돌봄의 과학이며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특별한 종류의 인간 돌봄 관계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-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다른 사람과의 연합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-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총체적 인간과 세계 내 존엄에 대한 높은 관심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(2) 10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가지 독창적 돌봄 요소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pic>
        <p:nvPicPr>
          <p:cNvPr id="10242" name="Picture 2" descr="J. Watson | Nursing: A World of Car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88640"/>
            <a:ext cx="1455050" cy="19755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3" cstate="print"/>
          <a:srcRect t="4209" b="2754"/>
          <a:stretch/>
        </p:blipFill>
        <p:spPr bwMode="auto">
          <a:xfrm>
            <a:off x="1691679" y="3004456"/>
            <a:ext cx="6488165" cy="3448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18937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755576" y="260648"/>
            <a:ext cx="83884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4.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간호이론의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발전 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도약기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(1980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년 이후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) 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 1) Rosemarie Rizzo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Parse (1941~     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→ 인간 되어감 이론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(Human Becoming Theory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(1)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간호사는 미리 정해놓은 목표나 간호진단을 가지고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환자와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가족들을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유도하지 않고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가능성을 열어가도록 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안내자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보다 환자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중심적이며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개인과 가족의 경험을 더욱 중시하는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(3)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가치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우선순위에 관계되는 상호 주관적인 과정에서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의미 구성하기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자유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롭게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상황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선택하기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율동적인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인간우주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en-US" altLang="ko-KR" dirty="0" err="1">
                <a:latin typeface="HY강M" panose="02030600000101010101" pitchFamily="18" charset="-127"/>
                <a:ea typeface="HY강M" panose="02030600000101010101" pitchFamily="18" charset="-127"/>
              </a:rPr>
              <a:t>humanuniverse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패턴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만들기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(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개방된 과정 속에서 율동적인 관계를 함께 창조하는 것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다가오는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가능성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들에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대한 제한을 두지 않는 공동초월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인간우주의 끊어짐 없는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교향악 공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동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-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창조이다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  </a:t>
            </a:r>
          </a:p>
        </p:txBody>
      </p:sp>
      <p:pic>
        <p:nvPicPr>
          <p:cNvPr id="16386" name="Picture 2" descr="24. Humanbecoming | Nurse 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548680"/>
            <a:ext cx="1512168" cy="18722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0890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751924" y="332656"/>
            <a:ext cx="83884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 2) Patricia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Benner(1942~    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→ 전문가역할이론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(From Novice to Expert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전문가의 역할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-5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단계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①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1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단계 초보자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(novice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한 개인이 속해 있는 상황에 대한 이해가 전혀 없는 상태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②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2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단계 진전된 초보자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(advanced beginner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상황의 의미 있는 요소들이 반복될 때 조언자가 지적한 실제 상황에 충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분히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대처하는 수행이 간신히 수용될 수 있는 상태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③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3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단계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적임자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(competent practitioner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a.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보통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2~3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년 정도의 경험을 쌓아야 도달할 수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있는상태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b.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계획과 분석을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할 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있고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여러 가지 일을 동시에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처리 가능한 상태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pic>
        <p:nvPicPr>
          <p:cNvPr id="15362" name="Picture 2" descr="Patricia Benner - Nurse Theorists &amp; Nursing Theories - LibGuides at Indiana  University Kokom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9241" y="531520"/>
            <a:ext cx="1575247" cy="188936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7614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751924" y="332656"/>
            <a:ext cx="83884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④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4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단계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숙련가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proficient practitioner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a. 3~5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년의 경험을 쌓아야 도달하는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상태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b.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장기적인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목표를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설정하고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풍부한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경험으로 간호단위의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리더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역할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c.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조직의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규칙을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준수하며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환자와 가족에게 유익한 것을 추구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⑤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5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단계 전문가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(expert practitioner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a.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적절한 활동을 위해 상황을 이해하고 연결시키는 분석적 원칙에 의존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하지 않는 상태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예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: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규칙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가이드라인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지침 등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b.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상황에 대해 직관적으로 판단하고 대안적인 진단과 해결책의 범위를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고려하는 데 시간을 소비하지 않고 문제의 영역을 규명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c.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전체적인 상황을 보는 상태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d.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예측할 수 없는 것을 보는 것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35300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755576" y="517322"/>
            <a:ext cx="838842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 3) Nola J.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Pender(1941~    ) 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→ 건강증진모형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(Health Promotion Model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개인의 특성과 경험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: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건강행위에 지속적으로 영향을 미치는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요인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행위에 대한 인지와 정서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: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동기화에 중요하며 간호행위를 통해 수정될 수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있는 변수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(3)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행위나 행위 결과에 바로 선행되는 변수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: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피할 수 없는 긴박한 다른 요구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(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조절이 어려움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나 선호도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조절이 쉬움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에 따라 행위시작은 영향을 받음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  <p:pic>
        <p:nvPicPr>
          <p:cNvPr id="14338" name="Picture 2" descr="21. Health promotion model | Nurse Ke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8758" y="468097"/>
            <a:ext cx="1545729" cy="19527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51404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2699792" y="1124744"/>
            <a:ext cx="3816424" cy="4499790"/>
            <a:chOff x="2411760" y="908720"/>
            <a:chExt cx="3531162" cy="4607092"/>
          </a:xfrm>
        </p:grpSpPr>
        <p:pic>
          <p:nvPicPr>
            <p:cNvPr id="2054" name="Picture 6" descr="https://i.pinimg.com/564x/8a/24/14/8a24144b4ae281d6a390fda13d8d71e8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703" t="56621" r="4772"/>
            <a:stretch/>
          </p:blipFill>
          <p:spPr bwMode="auto">
            <a:xfrm>
              <a:off x="2411760" y="4509120"/>
              <a:ext cx="3183202" cy="10066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https://i.pinimg.com/564x/8a/24/14/8a24144b4ae281d6a390fda13d8d71e8.jpg"/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07" r="4144" b="55464"/>
            <a:stretch/>
          </p:blipFill>
          <p:spPr bwMode="auto">
            <a:xfrm>
              <a:off x="2411760" y="908720"/>
              <a:ext cx="3256872" cy="127261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050" name="Picture 2" descr="https://i.pinimg.com/originals/79/bf/38/79bf38f568a5c570a0916ecf319cc82f.gif"/>
            <p:cNvPicPr>
              <a:picLocks noChangeAspect="1" noChangeArrowheads="1" noCrop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776" y="1628800"/>
              <a:ext cx="3387146" cy="3240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62703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260648"/>
            <a:ext cx="83884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5.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간호이론가들의 이론 틀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1) Nightingale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인간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a.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간호사는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환자의 기호를 물어보도록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교육해야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한다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b.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다양한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배경을 가진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사람을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인간으로 존중해야 한다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c.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사회적 가치에 의해서 판단해서는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안 된다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건강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a.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개인이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최대한으로 역량을 발휘함으로써 안녕을 유지하는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것이다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b.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질환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예방을 위하여 환경요인을 통제함으로써 유지된다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c.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건강과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질환은 간호사의 관심의 초점이며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간호사는 치유과정을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통해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개인을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돕는다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468267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260648"/>
            <a:ext cx="838842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(3)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환경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a.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개인의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삶과 발달에 영향을 미치는 외적인 조건과 힘을 말한다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 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b.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환자의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치유를 위해서 자연을 보존하는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것이다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c.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간호사는 환경을 관리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통제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함으로써 가능한 최적의 환경을 보전하여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개인의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회복과정을 촉진시킬 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있다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(4)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a.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저서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: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「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Notes on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Nursing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」에서 여성은 간호사이다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b.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훈련 받은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간호사는 필요한 과학적 원칙들을 배워서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적용하며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환자가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회복되어가는 동안 간호를 제공하면서 환자의 건강상태를 관찰하고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보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고하는 데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좀 더 숙련된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사람이다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528688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260648"/>
            <a:ext cx="8388424" cy="6206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2) </a:t>
            </a:r>
            <a:r>
              <a:rPr lang="en-US" altLang="ko-KR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Peplau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(1)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인간</a:t>
            </a: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① 인간은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계속 발달하는 유기체로서 욕구에 의해 생성된 긴장을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감소시키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기 위해 노력하는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존재이다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② 불안전한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평형상태에서 살고 있는 유기체로서 대인관계를 통해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발전한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건강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인격을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향상시키는 방향으로 나아가며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창조적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건설적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생산적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개인적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사회적인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삶을 지속적으로 추구하는 인간과정을 의미한다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(3)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환경</a:t>
            </a: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유기체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외부에 존재하는 힘으로서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문화와의 관계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속에 있으며 여기서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도덕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관습 및 신념을 학습한다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26001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83460"/>
            <a:ext cx="8388424" cy="6087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3) Henderson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인간 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환자를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독립을 성취하거나 정신과 신체의 완전성 또는 전체성을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성취하기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위해 도움 을 필요로 하는 사람으로 정의하였다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건강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/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환경 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(3)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 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간호사는 그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사람이 질병이 있거나 건강하거나 간에 만약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스스로 할 수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있는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힘이나 지식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기술을 가지고 있었더라면 건강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회복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또는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평화로운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죽음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)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을 위해서 자기 스스로 했을 법한 행동을 할 수 있도록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도와주는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것이라고 하였다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26196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260648"/>
            <a:ext cx="83884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4) Orem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인간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생물적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상징적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사회적으로 기능하며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학습과 발달의 잠재력을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가진 존재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     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건강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신체구조와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기능이 건전하고 완전한 상태이며 질병은 그 반대이다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(3)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환경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환경에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대해 직접 정의하지 않았다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(4)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치료적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자가간호 요구가 환자의 자가간호 요건을 초과할 때 간호가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요구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되며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환자를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자가간호 행위자가 되도록 한다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30775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260648"/>
            <a:ext cx="838842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5) King 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인간 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① 개인은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영적인 존재이며 각기 다른 욕구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요구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목표를 가지며 독특하고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총체적이다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② 내재적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가치를 가지고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대부분의 상황에서 이성적으로 생각하고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의사결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정을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할 수 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건강 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인간이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일상생활에서 최대한의 잠재력을 발휘하기 위하여 자기의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자원을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최대한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활용함으로써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내적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외적 환경 안에서 스트레스에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지속적으로 적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응하는 것을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의미한다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96966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11560" y="339035"/>
            <a:ext cx="853244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(3)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환경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① 물질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에너지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정보를 교환할 수 있는 투과성 경계를 가진 개방체계이다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→ 개방체계란 체계와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그 체계의 환경 간에 끊임없이 상호작용이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일어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난다는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것을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의미한다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② 삶과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건강에 대한 적응은 환경과 개인의 상호작용의 영향을 받는다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(4)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 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① 개인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간의 작용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반작용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반응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),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상호작용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교류작용의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과정이다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② 간호사의 지각과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대상자의 지각은 과정에 영향을 미친다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③ 간호의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목표는 개인이 자신의 건강을 유지함으로써 자신의 역할을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수행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할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수 있도록 돕는 것이다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87779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260648"/>
            <a:ext cx="8388424" cy="63448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6) Roy </a:t>
            </a:r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인간 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① 적응체계로서의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인간은 각 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단위별로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목적을 가진 부 분들을 가진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전체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② 사람을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간호의 주된 관심사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err="1">
                <a:latin typeface="HY강M" panose="02030600000101010101" pitchFamily="18" charset="-127"/>
                <a:ea typeface="HY강M" panose="02030600000101010101" pitchFamily="18" charset="-127"/>
              </a:rPr>
              <a:t>간호돌봄의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수혜자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살아 있는 복합체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적응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유지하기 위한 내적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과정을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가진 적응체계로 정의하였다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건강 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① 온전하고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통합된 상태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(being)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또는 온전하게 통합되어가는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(becoming)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과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정이다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② 적응의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반영이고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적응은 인간과 환경과의 상호작용이다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③ 건강은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피할 수가 없는 죽음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질병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불행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스트레스로부터 자유가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아니라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</a:t>
            </a:r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적절한 방법으로 여기에 대처해나가는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능력이다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④ 대처기전이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비효과적일 때 질병이 생긴다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2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⑤ 인간이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지속적으로 적응하면 건강이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따라온다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771595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477827"/>
            <a:ext cx="8388424" cy="6001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7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(3)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환경 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7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① 개인과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집단의 발달 및 행위를 둘러싸고 있는 모든 조건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상황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영향력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7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내적 및 외적 환경으로 구성되고 자극의 형태로 투입된다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7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② 환경은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항상 변화하며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인간과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끊임없이 상호작용한다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>
              <a:lnSpc>
                <a:spcPct val="150000"/>
              </a:lnSpc>
              <a:spcBef>
                <a:spcPts val="7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(4)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 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700"/>
              </a:spcBef>
            </a:pP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① 인간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삶의 과정과 패턴에 초점을 두며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개인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가족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그룹 및 사회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전체의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7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건강증진을 강조하는 전문직이라고 폭넓게 정의한다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7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② 간호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적응능력을 확대시키고 사람과 환경의 변형을 강화하는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과학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및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7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실무라고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정의하고 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7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③ 간호활동을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적응에 영향을 주는 행위와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자극을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사정하는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것이다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150000"/>
              </a:lnSpc>
              <a:spcBef>
                <a:spcPts val="700"/>
              </a:spcBef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④ 간호의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목표는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생리적 욕구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자아개념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역할기능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상호의존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7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→ 건강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삶의 질 그리고 존엄한 죽음에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기여하게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96966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260648"/>
            <a:ext cx="83884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7) Watson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    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인간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① 인간을 마음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신체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정신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자연의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일체로 파악한다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② 영혼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/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형이상학적인 면을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마음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영혼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신체라는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용어 사용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건강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① 신체적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정신적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사회적 측면에서 가능 수준이 높고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일상기능이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적응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수준으로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유지되며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질병이 없는 상태를 말한다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② 건강의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3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가지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a.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신체적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정신적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사회적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기능수준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b.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일상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기능의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적응 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-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유지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수준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c.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질병의 부재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1603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260648"/>
            <a:ext cx="8388424" cy="5389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Bef>
                <a:spcPts val="400"/>
              </a:spcBef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(3)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 환경</a:t>
            </a:r>
          </a:p>
          <a:p>
            <a:pPr>
              <a:lnSpc>
                <a:spcPct val="200000"/>
              </a:lnSpc>
              <a:spcBef>
                <a:spcPts val="400"/>
              </a:spcBef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①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10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가지 돌봄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요소는 간호사의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역할을 정신적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신체적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사회적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영적인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  <a:spcBef>
                <a:spcPts val="4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환경을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지지하고 보호하며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교정하는 것에 참여하는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것이다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  <a:spcBef>
                <a:spcPts val="4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② 돌봄 과학이란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?</a:t>
            </a:r>
          </a:p>
          <a:p>
            <a:pPr>
              <a:lnSpc>
                <a:spcPct val="200000"/>
              </a:lnSpc>
              <a:spcBef>
                <a:spcPts val="4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인간을 위한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것일 뿐만 아니라 우주를 지속시키기 위한 것이다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  <a:spcBef>
                <a:spcPts val="4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③ 치유공간은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?</a:t>
            </a:r>
          </a:p>
          <a:p>
            <a:pPr>
              <a:lnSpc>
                <a:spcPct val="200000"/>
              </a:lnSpc>
              <a:spcBef>
                <a:spcPts val="4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타인이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질병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통증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고통을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초월하도록 돕는 데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사용되며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환경과 인간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  <a:spcBef>
                <a:spcPts val="4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관계에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대해서는 간호사가 환자의 방에 들어갈 때 기대의 자기장이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만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  <a:spcBef>
                <a:spcPts val="4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들어진다는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것으로 강조하고 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886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260648"/>
            <a:ext cx="8388424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  <a:spcBef>
                <a:spcPts val="400"/>
              </a:spcBef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(4)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</a:t>
            </a:r>
          </a:p>
          <a:p>
            <a:pPr>
              <a:lnSpc>
                <a:spcPct val="200000"/>
              </a:lnSpc>
              <a:spcBef>
                <a:spcPts val="4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① 지식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생각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가치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철학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헌신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행동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,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어느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정도의 열정으로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구성되어 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  <a:spcBef>
                <a:spcPts val="4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② 간호사는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건강과 질병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인간경험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건강증진 및 회복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질병의 예방을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증진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  <a:spcBef>
                <a:spcPts val="4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시키는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데 관심이 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  <a:spcBef>
                <a:spcPts val="4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③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10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가지 돌봄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요소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  <a:spcBef>
                <a:spcPts val="4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간호사의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역할을 정신적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신체적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사회적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영적인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환경을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지지하고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보호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  <a:spcBef>
                <a:spcPts val="4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하며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교정하는 것에 참여하는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것이다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69952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339035"/>
            <a:ext cx="83884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6.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교육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실무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연구를 위한 간호이론의 적용 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1)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간호이론에 근거한 교육 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간호전문직은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다른 학문 분야의 지식에 의존하던 시대부터 고유의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err="1" smtClean="0">
                <a:latin typeface="HY강M" panose="02030600000101010101" pitchFamily="18" charset="-127"/>
                <a:ea typeface="HY강M" panose="02030600000101010101" pitchFamily="18" charset="-127"/>
              </a:rPr>
              <a:t>지식체를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갖추게 된 현재에 이르기까지 지속해서 발전하여 왔다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  <a:endParaRPr lang="en-US" altLang="ko-KR" dirty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간호학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학사학위 교육 과정 들이 특정 간호이론에 토대를 두고 있으며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학생들이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다양한 간호이론을 접하도록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교육한다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.</a:t>
            </a: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2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)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간호이론에 근거한 실무 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이론은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간호사에게 대상자와 질병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보건의료 전달체계와 간호중재를 보는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 관습적인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견해에 도전할 수 있는 도구를 제공한다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>
              <a:lnSpc>
                <a:spcPct val="200000"/>
              </a:lnSpc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간호이론을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학습하고 이해함으로써 간호사는 실무에 이론의 적용을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통합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200000"/>
              </a:lnSpc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할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수 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034919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직선 연결선 4"/>
          <p:cNvCxnSpPr/>
          <p:nvPr/>
        </p:nvCxnSpPr>
        <p:spPr>
          <a:xfrm>
            <a:off x="251520" y="6525344"/>
            <a:ext cx="7992888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직사각형 5"/>
          <p:cNvSpPr/>
          <p:nvPr/>
        </p:nvSpPr>
        <p:spPr>
          <a:xfrm>
            <a:off x="8316416" y="6165304"/>
            <a:ext cx="648072" cy="5760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solidFill>
              <a:srgbClr val="9696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="" xmlns:a16="http://schemas.microsoft.com/office/drawing/2014/main" id="{C32FE8BB-54FA-4DA7-909D-678585AC05FD}"/>
              </a:ext>
            </a:extLst>
          </p:cNvPr>
          <p:cNvSpPr/>
          <p:nvPr/>
        </p:nvSpPr>
        <p:spPr>
          <a:xfrm>
            <a:off x="683568" y="260648"/>
            <a:ext cx="8388424" cy="62068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 2)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간호이론에 근거한 실무 </a:t>
            </a: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(1)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이론은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간호사에게 대상자와 질병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보건의료 전달체계와 간호중재를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보는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관습적인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견해에 도전할 수 있는 도구를 제공한다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(2)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간호이론을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학습하고 이해함으로써 간호사는 실무에 이론의 적용을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통합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할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수 있다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(3)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간호사가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의도적으로 특정한 간호이론에 따라 간호실무를 구조화하고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사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용할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때 이론에 근거한 실무가 이루어진다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(4)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이론은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간호사가 자료를 수집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분석하고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,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간호를 계획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·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수행할 때 의사 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결정과정을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이끄는 체계적인 사고방식을 제공한다</a:t>
            </a: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. </a:t>
            </a: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(5)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간호사는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자신의 실무경험을 연구논문으로 발표하거나 이론에 근거한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실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무의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장점을 다른 간호사들과 함께 소통함으로써 간호 연구자와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이론가를</a:t>
            </a:r>
            <a:endParaRPr lang="en-US" altLang="ko-KR" dirty="0" smtClean="0">
              <a:latin typeface="HY강M" panose="02030600000101010101" pitchFamily="18" charset="-127"/>
              <a:ea typeface="HY강M" panose="02030600000101010101" pitchFamily="18" charset="-127"/>
            </a:endParaRPr>
          </a:p>
          <a:p>
            <a:pPr>
              <a:lnSpc>
                <a:spcPct val="150000"/>
              </a:lnSpc>
              <a:spcBef>
                <a:spcPts val="800"/>
              </a:spcBef>
            </a:pPr>
            <a:r>
              <a:rPr lang="en-US" altLang="ko-KR" dirty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en-US" altLang="ko-KR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     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 </a:t>
            </a:r>
            <a:r>
              <a:rPr lang="ko-KR" altLang="en-US" dirty="0">
                <a:latin typeface="HY강M" panose="02030600000101010101" pitchFamily="18" charset="-127"/>
                <a:ea typeface="HY강M" panose="02030600000101010101" pitchFamily="18" charset="-127"/>
              </a:rPr>
              <a:t>도울 수 </a:t>
            </a:r>
            <a:r>
              <a:rPr lang="ko-KR" altLang="en-US" dirty="0" smtClean="0">
                <a:latin typeface="HY강M" panose="02030600000101010101" pitchFamily="18" charset="-127"/>
                <a:ea typeface="HY강M" panose="02030600000101010101" pitchFamily="18" charset="-127"/>
              </a:rPr>
              <a:t>있다</a:t>
            </a:r>
            <a:endParaRPr lang="ko-KR" altLang="en-US" dirty="0">
              <a:latin typeface="HY강M" panose="02030600000101010101" pitchFamily="18" charset="-127"/>
              <a:ea typeface="HY강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915530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i.pinimg.com/564x/ce/88/ef/ce88ef42367c4645390b710ba0492d6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3052" y="1124744"/>
            <a:ext cx="3024336" cy="451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87567" y="1196752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M" pitchFamily="18" charset="-127"/>
                <a:ea typeface="HY강M" pitchFamily="18" charset="-127"/>
              </a:rPr>
              <a:t>다음 주차 강의는</a:t>
            </a:r>
            <a:r>
              <a:rPr lang="en-US" altLang="ko-KR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강M" pitchFamily="18" charset="-127"/>
                <a:ea typeface="HY강M" pitchFamily="18" charset="-127"/>
              </a:rPr>
              <a:t>!!</a:t>
            </a:r>
            <a:endParaRPr lang="ko-KR" altLang="en-US" sz="40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강M" pitchFamily="18" charset="-127"/>
              <a:ea typeface="HY강M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99592" y="2088378"/>
            <a:ext cx="698477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Chapter 2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전문직관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 1.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전문직의</a:t>
            </a: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이해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3600" dirty="0">
                <a:latin typeface="HY강M" pitchFamily="18" charset="-127"/>
                <a:ea typeface="HY강M" pitchFamily="18" charset="-127"/>
              </a:rPr>
              <a:t> </a:t>
            </a:r>
            <a:r>
              <a:rPr lang="en-US" altLang="ko-KR" sz="3600" dirty="0" smtClean="0">
                <a:latin typeface="HY강M" pitchFamily="18" charset="-127"/>
                <a:ea typeface="HY강M" pitchFamily="18" charset="-127"/>
              </a:rPr>
              <a:t> 2. </a:t>
            </a:r>
            <a:r>
              <a:rPr lang="ko-KR" altLang="en-US" sz="3600" dirty="0" smtClean="0">
                <a:latin typeface="HY강M" pitchFamily="18" charset="-127"/>
                <a:ea typeface="HY강M" pitchFamily="18" charset="-127"/>
              </a:rPr>
              <a:t>간호전문직의 사회화 과정</a:t>
            </a:r>
            <a:endParaRPr lang="en-US" altLang="ko-KR" sz="3600" dirty="0" smtClean="0">
              <a:latin typeface="HY강M" pitchFamily="18" charset="-127"/>
              <a:ea typeface="HY강M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74305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-11159" y="1206376"/>
            <a:ext cx="3600400" cy="93610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859969" y="1320485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0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Q n A!!</a:t>
            </a:r>
            <a:endParaRPr lang="ko-KR" altLang="en-US" sz="40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836712"/>
            <a:ext cx="3456384" cy="51125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22946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 rot="16200000">
            <a:off x="-1916832" y="1916832"/>
            <a:ext cx="6858000" cy="302433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-13362" y="4149080"/>
            <a:ext cx="8172400" cy="216024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6" name="직선 연결선 5"/>
          <p:cNvCxnSpPr/>
          <p:nvPr/>
        </p:nvCxnSpPr>
        <p:spPr>
          <a:xfrm>
            <a:off x="0" y="6309320"/>
            <a:ext cx="7380312" cy="0"/>
          </a:xfrm>
          <a:prstGeom prst="line">
            <a:avLst/>
          </a:prstGeom>
          <a:ln w="2857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5589240"/>
            <a:ext cx="7388225" cy="30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699792" y="4875257"/>
            <a:ext cx="34563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4800" dirty="0" smtClean="0">
                <a:solidFill>
                  <a:schemeClr val="bg1"/>
                </a:solidFill>
                <a:latin typeface="HY강M" pitchFamily="18" charset="-127"/>
                <a:ea typeface="HY강M" pitchFamily="18" charset="-127"/>
              </a:rPr>
              <a:t>Thank You!!</a:t>
            </a:r>
            <a:endParaRPr lang="ko-KR" altLang="en-US" sz="4800" dirty="0">
              <a:solidFill>
                <a:schemeClr val="bg1"/>
              </a:solidFill>
              <a:latin typeface="HY강M" pitchFamily="18" charset="-127"/>
              <a:ea typeface="HY강M" pitchFamily="18" charset="-127"/>
            </a:endParaRPr>
          </a:p>
        </p:txBody>
      </p:sp>
      <p:pic>
        <p:nvPicPr>
          <p:cNvPr id="1028" name="Picture 4" descr="https://i.pinimg.com/originals/fd/1f/10/fd1f103c5f1275712f96888d49337465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571500"/>
            <a:ext cx="2832449" cy="3217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541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3278</TotalTime>
  <Words>2706</Words>
  <Application>Microsoft Office PowerPoint</Application>
  <PresentationFormat>화면 슬라이드 쇼(4:3)</PresentationFormat>
  <Paragraphs>320</Paragraphs>
  <Slides>39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39</vt:i4>
      </vt:variant>
    </vt:vector>
  </HeadingPairs>
  <TitlesOfParts>
    <vt:vector size="40" baseType="lpstr">
      <vt:lpstr>Office 테마</vt:lpstr>
      <vt:lpstr>간호박사 캐릭터 [대한간호협회-특허청 상품등록, 2001년]</vt:lpstr>
      <vt:lpstr>믿음이와 사랑이 캐릭터 [대한간호협회-학생공모전 당선작, 2014년]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solomon5047@naver.com</dc:creator>
  <cp:lastModifiedBy>solomon5047@naver.com</cp:lastModifiedBy>
  <cp:revision>116</cp:revision>
  <dcterms:created xsi:type="dcterms:W3CDTF">2021-02-09T03:13:49Z</dcterms:created>
  <dcterms:modified xsi:type="dcterms:W3CDTF">2021-03-20T01:23:27Z</dcterms:modified>
</cp:coreProperties>
</file>