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337" r:id="rId2"/>
    <p:sldId id="259" r:id="rId3"/>
    <p:sldId id="266" r:id="rId4"/>
    <p:sldId id="261" r:id="rId5"/>
    <p:sldId id="342" r:id="rId6"/>
    <p:sldId id="343" r:id="rId7"/>
    <p:sldId id="344" r:id="rId8"/>
    <p:sldId id="345" r:id="rId9"/>
    <p:sldId id="346" r:id="rId10"/>
    <p:sldId id="348" r:id="rId11"/>
    <p:sldId id="349" r:id="rId12"/>
    <p:sldId id="350" r:id="rId13"/>
    <p:sldId id="351" r:id="rId14"/>
    <p:sldId id="354" r:id="rId15"/>
    <p:sldId id="352" r:id="rId16"/>
    <p:sldId id="355" r:id="rId17"/>
    <p:sldId id="353" r:id="rId18"/>
    <p:sldId id="357" r:id="rId19"/>
    <p:sldId id="356" r:id="rId20"/>
    <p:sldId id="358" r:id="rId21"/>
    <p:sldId id="338" r:id="rId22"/>
    <p:sldId id="372" r:id="rId23"/>
    <p:sldId id="359" r:id="rId24"/>
    <p:sldId id="360" r:id="rId25"/>
    <p:sldId id="361" r:id="rId26"/>
    <p:sldId id="362" r:id="rId27"/>
    <p:sldId id="363" r:id="rId28"/>
    <p:sldId id="364" r:id="rId29"/>
    <p:sldId id="365" r:id="rId30"/>
    <p:sldId id="366" r:id="rId31"/>
    <p:sldId id="367" r:id="rId32"/>
    <p:sldId id="368" r:id="rId33"/>
    <p:sldId id="370" r:id="rId34"/>
    <p:sldId id="369" r:id="rId35"/>
    <p:sldId id="371" r:id="rId36"/>
    <p:sldId id="375" r:id="rId37"/>
    <p:sldId id="376" r:id="rId38"/>
    <p:sldId id="377" r:id="rId39"/>
    <p:sldId id="373" r:id="rId40"/>
    <p:sldId id="374" r:id="rId41"/>
    <p:sldId id="378" r:id="rId42"/>
    <p:sldId id="379" r:id="rId43"/>
    <p:sldId id="381" r:id="rId44"/>
    <p:sldId id="380" r:id="rId45"/>
    <p:sldId id="382" r:id="rId46"/>
    <p:sldId id="383" r:id="rId47"/>
    <p:sldId id="384" r:id="rId48"/>
    <p:sldId id="385" r:id="rId49"/>
    <p:sldId id="340" r:id="rId50"/>
    <p:sldId id="386" r:id="rId51"/>
    <p:sldId id="387" r:id="rId52"/>
    <p:sldId id="300" r:id="rId53"/>
    <p:sldId id="263" r:id="rId54"/>
    <p:sldId id="264" r:id="rId55"/>
    <p:sldId id="336" r:id="rId5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04" autoAdjust="0"/>
  </p:normalViewPr>
  <p:slideViewPr>
    <p:cSldViewPr>
      <p:cViewPr varScale="1">
        <p:scale>
          <a:sx n="82" d="100"/>
          <a:sy n="82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014ED-D087-4B89-805B-E0796C9CEDF4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B036B-510B-4E49-AAC9-AC9DF2560C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83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074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074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074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9659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89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2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11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6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1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2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1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822E2-6F47-4B6B-87F3-D5C5B2A9B0A7}" type="datetimeFigureOut">
              <a:rPr lang="ko-KR" altLang="en-US" smtClean="0"/>
              <a:t>2021-04-03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19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youtu.be/cII_DIQWG-k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hlinkClick r:id="rId2"/>
          </p:cNvPr>
          <p:cNvSpPr/>
          <p:nvPr/>
        </p:nvSpPr>
        <p:spPr>
          <a:xfrm>
            <a:off x="3059832" y="5589240"/>
            <a:ext cx="3052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latin typeface="HY강B" pitchFamily="18" charset="-127"/>
                <a:ea typeface="HY강B" pitchFamily="18" charset="-127"/>
              </a:rPr>
              <a:t>https://youtu.be/cII_DIQWG-k</a:t>
            </a:r>
            <a:endParaRPr lang="ko-KR" altLang="en-US" dirty="0"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7128792" cy="36724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27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732240" y="0"/>
            <a:ext cx="241176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691680" y="2708920"/>
            <a:ext cx="7452320" cy="3024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393504" y="4824702"/>
            <a:ext cx="613893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42429" y="3284984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간호학개론</a:t>
            </a:r>
            <a:endParaRPr lang="en-US" altLang="ko-KR" sz="4800" dirty="0" smtClean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48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Introduction to Nursing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54754" y="6095522"/>
            <a:ext cx="158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5/4/2021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69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9992" y="2765827"/>
            <a:ext cx="43924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국제간호협의회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세계보건기구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국제적십자 단체</a:t>
            </a:r>
            <a:endParaRPr lang="ko-KR" altLang="en-US" sz="28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23928" y="980728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2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전문직관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67944" y="1916832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Ⅲ.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간호관련 국제조직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73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941780" y="1104125"/>
            <a:ext cx="176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학습목표</a:t>
            </a:r>
            <a:endParaRPr lang="ko-KR" altLang="en-US" sz="2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60240" y="2026590"/>
            <a:ext cx="6732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en-US" altLang="ko-KR" sz="20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국제간호협의회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(ICN)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 설립목적을 기술한다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세계보건기구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(WHO)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 설립목적을 기술한다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국제적십자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단체의 설립목적을 기술한다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8" t="44079" r="35710" b="44207"/>
          <a:stretch/>
        </p:blipFill>
        <p:spPr bwMode="auto">
          <a:xfrm>
            <a:off x="467545" y="620688"/>
            <a:ext cx="1368152" cy="1428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연결선 8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69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476672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국제간호협의회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(International Council of Nurses;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ICN)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역사 및 소개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설립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1899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영국의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Bedford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Fenwick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국제적인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조직의 필요성을 깨닫고 영국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오스트레일리아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캐나다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덴마크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뉴질랜드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남아프리카 연방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미국의 대표들로 이루어진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조직을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구성하고 회칙의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초안 작성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(2) ICN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사명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전세계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간호를 대표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간호전문직 증진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간호사의 복지를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향상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모든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정책에서 건강을 옹호하는 것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”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To represent nursing worldwide, advance the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nursing profession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promote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the wellbeing of nurses, and advocate for health in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all 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policies)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본부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1965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제네바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매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년 마다 총회 개최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473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476672"/>
            <a:ext cx="856895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(4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발기 총회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1900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6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Bedford Fenwick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를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초대회장으로 선출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(5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창립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총회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1901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차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Buffalo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회의 개최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→ 서문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채택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6)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1904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총회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Berlin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회의 개최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→ 개인에서 국가단위로 가입하도록 제도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변경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(7)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우리나라는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1929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캐나다 몬트리올에서 열린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ICN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총회에서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가입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신청을 거절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→ 일제 강점기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(8) 1949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스웨덴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스톡홀름의 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ICN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총회에서 대한간호협회로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회원국 승인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(9) 1989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ICN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총회를 서울에서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개최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(10) 2015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년에는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ICN Conference &amp; CNR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을 서울에서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개최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081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172072" y="5366622"/>
            <a:ext cx="291549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[2021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년 기준 홈페이지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]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4" r="1407" b="13652"/>
          <a:stretch/>
        </p:blipFill>
        <p:spPr bwMode="auto">
          <a:xfrm>
            <a:off x="395536" y="908720"/>
            <a:ext cx="8424936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087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613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주요 업무 및 기능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1)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국가단위에서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수행하기 힘들거나 수행할 수 없는 업무를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담당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간호사업의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국제적 통계 및 정보를 관장하며 국제적인 정치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경제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및 보건단체들과 횡적인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교류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정책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파트너십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옹호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(Advocacy),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리더십 개발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네트워크 및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특수한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프로젝트를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통해 간호를 포함하여 간호사와 건강을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향상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4) 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핵심 프로그램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(1)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전문직 간호실무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(Professional Nursing Practice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(2) 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 규제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(Regulation)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(3)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간호사를 위한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사회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경제적 복지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(Socio-Economic Welfare) 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445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476672"/>
            <a:ext cx="856895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세계보건기구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(WHO)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역사 및 소개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설립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1948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일에 정식으로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발족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사명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세계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온 인류의 건강을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가능한 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최고의 수준에 도달하게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본부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스위스 제네바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회원국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1946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국제연합 회원국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개국을 포함한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61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개국이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헌장에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서명하고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1947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유엔전문기구 등록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우리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나라는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1949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로마 총회에서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정회원국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가입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(6)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조직 구성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6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지역 본부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→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동지중해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지역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동남아시아 지역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서태평양 지역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범 미주 지역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유럽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지역 및 아프리카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지역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→  한국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서태평양 지역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필리핀의 마닐라 소속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5215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172072" y="5366622"/>
            <a:ext cx="291549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[2021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년 기준 홈페이지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]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83" r="1451" b="9704"/>
          <a:stretch/>
        </p:blipFill>
        <p:spPr bwMode="auto">
          <a:xfrm>
            <a:off x="254619" y="476672"/>
            <a:ext cx="875039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68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77480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주요 업무 및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기능 </a:t>
            </a:r>
            <a:r>
              <a:rPr lang="ko-KR" altLang="en-US" sz="2000" b="1" dirty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☆☆☆</a:t>
            </a:r>
            <a:endParaRPr lang="en-US" altLang="ko-KR" sz="2000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1)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감염병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당뇨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고혈압 등 만성질환 관리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산모와 신생아의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건강에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관한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모자보건 증진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의약품과 식품 등의 안전성과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유효성에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관한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기준 설정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2) WHO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주요기능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국제적인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보건사업에 대하여 지휘하고 조정한다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보건서비스의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강화를 위한 각국 정부의 요청에 대하여 지원한다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각국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정부의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요청시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적절한 기술지원과 응급상황 발생시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필요한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도움 제공한다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전염병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및 기타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질병들의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예방과 관리에 대한 업무를 지원한다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3589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532993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필요 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영양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주택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위생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레크레이션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경제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작업여건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환경위생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등에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대 하여 다른 전문기관과의 협력을 지원한다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(6)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생체의학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(biomedical)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과 보건서비스연구를 지원 및 조정한다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(7)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의학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그리고 관련 전문분야의 교육과 훈련의 기준을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하거나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지원한다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(8)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생물학적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제약학적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그리고 유사 물질들에 대한 국제적인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표준을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세우고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진단기법의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표준화를 추진한다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 lvl="1"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(9)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정신분야의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활동을 지원한다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569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476672"/>
            <a:ext cx="8568952" cy="5098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국제적십자위원회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(International Committee of the Red Cross; ICRC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역사 및 소개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설립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1863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앙리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뒤낭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본부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스위스의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제네바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사명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제네바협약에 따라 인명 구호 및 전쟁 피해자 구호 등을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활동을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주로 하는 국제적십자 산하 기구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전쟁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내란 등의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국제적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비국제적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무력분쟁에서 전상자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포로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실향민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민간인 등의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희생자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보호를 목적으로 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(4) ICRC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 창설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동기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1859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이탈리아 통일 전쟁 당시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솔페리노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전투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목격 후 청년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앙리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뒤낭이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나이팅게일의 도움을 받아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1863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년 국제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적십자운동을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시작하게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되었다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538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683568" y="2655488"/>
            <a:ext cx="7933578" cy="3437808"/>
          </a:xfrm>
          <a:prstGeom prst="roundRect">
            <a:avLst/>
          </a:prstGeom>
          <a:solidFill>
            <a:srgbClr val="FFFFCC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919232" y="2769308"/>
            <a:ext cx="77212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앙리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뒤낭은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솔페리노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전투의 참상과 그의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체험을‘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솔페리노의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체험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(Un Souvenir de </a:t>
            </a:r>
            <a:r>
              <a:rPr lang="en-US" altLang="ko-KR" sz="2000" dirty="0" err="1">
                <a:latin typeface="HY강M" pitchFamily="18" charset="-127"/>
                <a:ea typeface="HY강M" pitchFamily="18" charset="-127"/>
              </a:rPr>
              <a:t>Solferino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’이라는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책을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1862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출판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책은 국제적십자운동을 시작하는 데 많은 영향을 미쳤다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1864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최초로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개국 대표가 모여 제네바 조약에 서명함으로써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본격적인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운동이 시작되었다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초기에는 국제부상자구호위원회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(International Committee for Relief to the Wounded)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로 출발하였다가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후에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ICRC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로 알려지게 되었다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1760" y="548680"/>
            <a:ext cx="27363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rgbClr val="0070C0"/>
                </a:solidFill>
                <a:latin typeface="HY강M" pitchFamily="18" charset="-127"/>
                <a:ea typeface="HY강M" pitchFamily="18" charset="-127"/>
              </a:rPr>
              <a:t>The History!!!</a:t>
            </a:r>
            <a:endParaRPr lang="ko-KR" altLang="en-US" sz="4000" dirty="0">
              <a:solidFill>
                <a:srgbClr val="0070C0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3076" name="Picture 4" descr="앙리 뒤낭과 적십자 운동의 역사 : 네이버 블로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797" y="152635"/>
            <a:ext cx="1800200" cy="2369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86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2915816" y="4365104"/>
            <a:ext cx="3776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[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국제적십자 운동의 구성기구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]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429" y="1628800"/>
            <a:ext cx="6984776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79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172072" y="5366622"/>
            <a:ext cx="291549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[2021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년 기준 홈페이지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]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" t="9420" r="1006"/>
          <a:stretch/>
        </p:blipFill>
        <p:spPr bwMode="auto">
          <a:xfrm>
            <a:off x="479942" y="980728"/>
            <a:ext cx="8231293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0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77480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주요 업무 및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기능 </a:t>
            </a:r>
            <a:r>
              <a:rPr lang="ko-KR" altLang="en-US" sz="2000" b="1" dirty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☆☆☆</a:t>
            </a:r>
            <a:endParaRPr lang="en-US" altLang="ko-KR" sz="2000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1) ICRC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는 중립적이고 공평하며 독립적인 인도주의 기관으로서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인도적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보호를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보장하고 전쟁 중 무장폭력과 충돌로 인한 희생자를 지원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국제법에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따라 국제적십자위원회는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피억류자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무력충돌로 인한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부상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및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환자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민간인에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대한 중립적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지원에 대한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항구적인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책임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3)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무력충돌 시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ICRC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는 각국 적십자사 및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적신월사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국제적십자연맹의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대응 활동을 조정하는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역할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665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77480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3.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나이팅게일 기장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Florence Nightingale Medals)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1)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나이팅게일 기장은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1912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국제회의에서 정식으로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채택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→ 전쟁으로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인해서 상은 수여되지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못하고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1920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첫 상이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수여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   →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나이팅게일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기장의 첫 수상은 나이팅게일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출생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주년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기념일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부터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시행되었다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2)‘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플로렌스 나이팅게일’ 기장 규정은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1991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부다페스트국제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회의에서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수정된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규정 채택되었다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기장은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은도금으로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만들어졌고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표면에는 ‘플로렌스 나이팅게일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’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초상과‘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1820~1910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플로렌스 나이팅게일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기념’이라는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문구가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새겨져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5795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77480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기장의 이면에는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‘박애의 공덕을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현양하고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이를 영원히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세계에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전한다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’라고 쓰여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5)‘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플로렌스 나이팅게일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’기장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수여는 매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년마다 행하고 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기장의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수여는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회에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개를 초과할 수 없다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6)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국제적십자위원회는‘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플로렌스 나이팅게일’의 탄생일인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12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일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각국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적십자에 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기장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수여가 확정된 사람의 명단을 회람 및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통보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우리나라는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1957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년부터 받기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시작하여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오늘에 이르고 있으며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간호사로서는 최고의 영예라고 할 수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22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7940" y="1196752"/>
            <a:ext cx="3038475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3672408" cy="532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281284" y="5313592"/>
            <a:ext cx="30684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[Florence </a:t>
            </a:r>
            <a:r>
              <a:rPr lang="en-US" altLang="ko-KR" b="1" dirty="0">
                <a:latin typeface="HY강M" pitchFamily="18" charset="-127"/>
                <a:ea typeface="HY강M" pitchFamily="18" charset="-127"/>
              </a:rPr>
              <a:t>Nightingale </a:t>
            </a:r>
            <a:r>
              <a:rPr lang="en-US" altLang="ko-KR" b="1" dirty="0" smtClean="0">
                <a:latin typeface="HY강M" pitchFamily="18" charset="-127"/>
                <a:ea typeface="HY강M" pitchFamily="18" charset="-127"/>
              </a:rPr>
              <a:t>Medals]</a:t>
            </a:r>
            <a:endParaRPr lang="en-US" altLang="ko-KR" b="1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39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27984" y="2628201"/>
            <a:ext cx="4752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보건의료체계의 개념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보건의료체계의 유형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en-US" altLang="ko-KR" sz="2800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우리나라의 보건의료체계</a:t>
            </a:r>
            <a:endParaRPr lang="ko-KR" altLang="en-US" sz="28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23928" y="980728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2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전문직관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5936" y="1916832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Ⅳ.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간호관련 국제조직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829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1941780" y="1104125"/>
            <a:ext cx="1766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학습목표</a:t>
            </a:r>
            <a:endParaRPr lang="ko-KR" altLang="en-US" sz="2400" b="1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60240" y="2026590"/>
            <a:ext cx="6732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보건의료체계의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개념을 기술한다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5.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우리나라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보건의료체계의 특성을 설명한다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endParaRPr lang="ko-KR" altLang="en-US" sz="20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8" t="44079" r="35710" b="44207"/>
          <a:stretch/>
        </p:blipFill>
        <p:spPr bwMode="auto">
          <a:xfrm>
            <a:off x="467545" y="620688"/>
            <a:ext cx="1368152" cy="1428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직선 연결선 8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552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보건의료체계의 개념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national health care systems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▶ 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국가가 국민의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건강권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확보를 위해서 자국의 사회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역사적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특성에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맞게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제도 화한 보건의료사업에 관한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제반사회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제도와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구조를 뜻한다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▷ 보건의료서비스의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제공을 원하는 사람이 있을 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적절한 시기에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적절한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장소에서 적절한 의료인에 의해 적절한 진료를 받도록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주는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절차를 말한다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▶ 구성요소는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보건의료자원의 개발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자원의 조직적 배치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서비스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제공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경제적 지원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관리의 다섯 가지로 이루어진다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▷ 주요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목표는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가용자원 내에서 국민의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경제적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부담을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최소화 국민의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건강이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최고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수준에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도달할 수 있도록 제도화하는 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371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보건의료자원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 공급에 필수불가결한 기본 요소가 되며 보건의료인력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 </a:t>
            </a:r>
          </a:p>
          <a:p>
            <a:pPr>
              <a:lnSpc>
                <a:spcPct val="250000"/>
              </a:lnSpc>
            </a:pP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보건의료시설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의료장비 및 소모품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보건의료지식 등이 포함된다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보건의료인력 간호사는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2017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기준으로 인구 천명당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6.0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명으로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OECD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국가 평균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9.5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명에 비해 매우 부족한 실정이다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보건복지부는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향후 보건의료인력 중 간호사의 수급 불 균형 문제가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가장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심각할 것으로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전망하였다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158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148" y="1340768"/>
            <a:ext cx="705678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97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보건의료조직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조직 구성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정부보건조직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의료보험조직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기타의 공공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기관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민간 보건의료기관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단독 개원의원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등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정부보건조직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보건복지부의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조직과 공공보건조직으로서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전국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도에 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군별로 조직된 보건소 조직이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→ 지역건강증진과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방문보건사업을 근간으로 하는 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面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소재지의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보건지소와 간호사가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일차보건의료를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행하는 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단위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마을에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보건진료소가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7677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3790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보건복지부의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조직도는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다음과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같다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① 우리나라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보건소는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1946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서울에 조직을 갖춘 시범보건소를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설립하여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운영하였던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 시초이다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2019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현재 전국 보건소는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254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보건지소는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1,338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진료소는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1,904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건강생활지원센터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개소가 운영되고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3413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3)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보건의료서비스 전달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(1)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서비스의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복잡성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①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진료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환자가 일상적인 질환으로 가장 먼저 의료체계와 접하는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의원급의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진료 의미한다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2·3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진료로 갈수록 해당과 전문의의 고난도의 기술을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요하는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희귀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질환을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치료하는 장이 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병원은 입원과 외래진료를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제공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하고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개인의원은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외래진료를 제공한다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7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(2)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진료기관의 구분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①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진료기관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보건지소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보건진료소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모자보건센터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조산소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등으로 환자의 초기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접촉을 통해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예방과 치료가 통합된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포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괄적인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보건의료서비스를 제공한다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진료기관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기본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이상의 진료과목과 전문의를 갖추고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외래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및 입원환자 진료를 위한 시설과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보조인력을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필요로 하는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30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병상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이상의 병원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500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병상 미만의 종합병원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병원화 보건소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등이다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진료기관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병상 이상의 의과대학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부속병원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종합병원으로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모든 진료과목과 전문의 및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특수분야별 전문의 수준의 진료와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의학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078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교육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의학연구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개업의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및 제 의료인력의 훈련 기능을 수행할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있는 시설과 인력을 갖춘 곳 중에서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보건복지부장관이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지정한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13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4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재원조달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보건의료자원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보건의료조직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보건의료서비스전달 등의 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하위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체계는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이를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뒷받침 할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수 있는 재원을 필요로 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재원조달방식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① 개개인의 능력과 자유를 최대한 보장하는 시장경제논리에 따라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서비스를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제공하는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방식과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공적 방식이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공적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방식의 유형에는 먼저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보험료를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갹출하여 재원을 마련하는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사회보험방식과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국가의 일반재정으로 충당하는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조세방식으로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구분하여 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287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③ 우리나라는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사회보험방식으로 보험자인 국가에서 각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보험집단별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보험료를 갹출하여 의료 이용을 위한 재원을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마련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공공 또는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민간의료기관과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계약을 맺어 국민에게 의료서비스를 간접적으로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제공하는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방식을 택하고 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④ 재원조달은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국민건강보험공단에서 담당하고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286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37907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5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보수지불</a:t>
            </a: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행위별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수가제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(2)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봉급제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인두제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(4)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포괄수가제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282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6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보건의료관리</a:t>
            </a: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보건복지부는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국민의 보건과 복지 정책의 수립을 관장하는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중앙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행정기관으로 보건의료관리체계의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중심에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선진의료서비스를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실현하기 위해서는 리더십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의사결정력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규제가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필수적이다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469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보건의료체계의 유형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1)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재원조달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형태와 산업화 정도에 따른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분류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(1)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자유시장형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① 고도로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산업화되어 있고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자유시장경제체계를 가지고 있는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국가들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 취하는 형태이다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보건의료비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재원은 국민 개개인으로부터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조달된다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보건의료자원인 전문직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성원에 대한 자격인정시험도 전문직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단체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에서 관장한다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④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보험상품들도 다양하게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개발되어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미국이 대표적인 예이다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22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복지국가형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① 대다수의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국민이 사회보험이나 조세방식에 의한 의료보장을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받고 있는 국가들이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취하는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형태이다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사회보험방식에서는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진료비가 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자 지불방식에 의해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보험자인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국가로부터 의료공급자인 의료기관에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보상된다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조세방식에서는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진료비가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중앙정부나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지방정부의 책임하에서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지불된다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④ 스웨덴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캐나다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독일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영국 등의 선진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자본주의 국가들이다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⑤ 일본과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우리나라는 전 국민 의료보험을 실시하고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복지국가형에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자유시장형이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접목된 형태를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취하고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309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저개발국가형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① 경제사회개발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정도가 낮으며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국민의 대부분이 의료비 지불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능력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을 갖지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못하고 있는 국가들이 취하는 형태이다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극소수의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특권계층에서만 현대 의료의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혜택을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받고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훈련된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전문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의료인이 부족하여 보조인력의 역할에 크게 의존하고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의료시설이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부족하여 국민들의 보건기관 이용률이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높다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④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아프리카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아시아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라틴아메리카의 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세계 국가들이 이에 속한다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874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4)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사회주의국가형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① 보건의료서비스는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교육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주택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고용 등과 같이 국가의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책임하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에서 생산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공급되고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국가의 계획하에서 사회 전체 구성원에게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분배된다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보건의료인력은 국가에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의해 고용되고 양성되므로 타 유형에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비해 풍족하다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보건의료서비스의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질은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낮다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④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구소련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중국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쿠바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등이 해당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874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2)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의료보장 형태에 따른 분류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공적부조형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① 보건의료의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재원이 주로 조세에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국민의료의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대부분이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공적부조의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일환으로 제공되고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아시아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아프리카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남미의 여러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국가 등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의료보험형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① 보험제도를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통하여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이루어진다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②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보험자와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보건의료체계 간의 협력과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타협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정부의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조정에 의해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의료제도가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운영되고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선진자본주의 국가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및 우리나라가 해당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137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60648"/>
            <a:ext cx="8568952" cy="5329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국가보건서비스형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① 사회주의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국가들이 주로 채택하고 있는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방식이다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구소련의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의료제도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개혁과 영국의 국가보건서비스가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대표적이다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보건의료서비스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수혜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대상은 전 국민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국내거주자 모두 해당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④ 원칙적으로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모든 보건의료서비스는 무료이다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⑤ 상당수의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나라가 의료자원을 국유화하고 있고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보건의료인은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공직자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신분을 가지고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근무한다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952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3.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우리나라의 보건의료체계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1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우리나라 의료보험제도의 발전과정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일제강점기 이전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(~1910)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① 우리나라는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한방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韓方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의료의 전통을 가지고 있었다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   → 전문적인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한방 진료는 양반계급에 의해 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이용하고 국가적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차원의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조직화된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의료가 있었다고 보기는 곤란하다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  ② 의료제도는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계급 또는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신분에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입각한 차별적인 의료서비스가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공되었던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것으로 볼 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고려시대는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동서대비원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조선시대는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제생원과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혜민서 등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구빈차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원에서의 의료가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공공의료의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초보적으로 제공한 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503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59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43608" y="507444"/>
            <a:ext cx="81003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일제강점기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(1910~1945)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① 일제의 의료행정은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전염성 질환에 속수무책이었던 전통의료에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상대적 우월성을 과시하기 위해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방역에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많은 비중을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두었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일제는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건강문제를 치안문제의 하나로 생각하고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위생사무를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경찰국에서 관장하는‘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식민지관리형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의료행정’을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전개하였다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③ 식민통치를 미화하기 위하여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일본천황이 신민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臣民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에게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베푸는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의료라는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뜻에서‘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시료’라는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이름하에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겨우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20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병상을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마련하여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일부 한국인들에게 무료 진료를 제공하였다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521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59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43608" y="332656"/>
            <a:ext cx="810039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(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3)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해방 이후부터 의료보험 태동시기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(1945~1976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  </a:t>
            </a:r>
            <a:endParaRPr lang="ko-KR" altLang="en-US" sz="2000" dirty="0"/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①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기반조성기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(1945~1961) 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a. 1962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보건소법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법률 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1160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호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 전면 개정과 함께 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군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·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구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단위에 보건소를 설치하였고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정부는 보건사업의 기본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하부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조직을 갖추었다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b.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전염병 방지 주력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②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성장발전기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(1962~1976)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장기 경제개발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개년 계획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a.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전염병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질환의 예방 및 위생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가족계획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출산억제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b. 1963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 의료보험법이 제정되어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300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인 이상 사업장의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근로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자와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농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어민을 대상 으로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임의가입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85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59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584176" y="507444"/>
            <a:ext cx="810039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c. 1976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정부의 의료보험법 전면 개정에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의료보험조합과 단체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들은 통폐합되었다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→ 직장의료보험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공무원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사립학교 교직원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의료보험공단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자영자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시범 임의조합은 농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·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어촌 의료보험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조합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도시지역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의료보험조합에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흡수되었다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43608" y="3501008"/>
            <a:ext cx="79208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(4)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기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의료보험 발전시기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(1977~1999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① 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4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차 경제개발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개년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계획의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사회개발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계획으로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의료보험제도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는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사회보험으로서 도입되었다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1976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 의료보험법을 전면 개정하여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1977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년부터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도입하였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604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59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43608" y="332656"/>
            <a:ext cx="8100392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 의료보험법의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적용 대상에는 생활보호 대상자를 제외한 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국민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으로 공무원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사립학교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교직원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군인은 별도로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적용하였다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④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1989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일부터는 전 국민을 포괄하는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의료보험의 적용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⑤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1998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월부터는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전국의 지역의료보험조합과 공무원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및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교직원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의료보험공단이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통합되어 국민의료보험공단이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설립되었다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5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⑥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2000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7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월부터는 국민의료보험공단과 직장의료보험조합이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통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합되어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국민건강보험시대로 도래되었다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668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59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43608" y="332656"/>
            <a:ext cx="810039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(5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5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국민건강보험 탄생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2000 ~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현재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①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2008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년에는 ‘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노인장기요양보험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’을 도입해 재가급여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시설급여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특별현금급여를 제공하고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② 재가급여는 방문요양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방문목욕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방문간호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주야간 보호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단기 보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호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복지용구를 지원하는 등의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장기요양급여이다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③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재가급여는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당해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장기요양급여 비용의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분의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15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만 수급자가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부담한다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④ 시설급여는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노인전문병원을 제외한 노인의료복지시설 등에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장기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 입소하여 신체활동 지원 등을 도모하는 장기요양급여이다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본인부담금은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당해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비용의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100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분의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20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을 수급자가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부담한다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593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395536" y="260648"/>
            <a:ext cx="8568952" cy="59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endParaRPr lang="en-US" altLang="ko-KR" sz="20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43608" y="332656"/>
            <a:ext cx="81003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⑤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2011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년부터건강보험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요양보험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국민연금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고용보험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산재보험의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     사회보험료를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통합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징수하여 사회보험의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재원을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공급해주고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⑥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2018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7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월에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건강보험료 부과체계를 개편했으며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2022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년까지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의학적으로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필요한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비급여를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건강보험으로 적용시켜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보장율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70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%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를 목표로 추진하고 있다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364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5234" y="293756"/>
            <a:ext cx="8568952" cy="6945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우리나라 국민건강보험제도의 특성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     국민건강보험법은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국민의 질병 및 부상에 대한 예방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진단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치료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재활과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출산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사망 및 건강증진에 대하여 보험급여를 실시함으로써 국민보건을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향상시키고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사회보장을 증진시키며 다음의 원칙을 특성으로 하고 있다 </a:t>
            </a:r>
          </a:p>
          <a:p>
            <a:pPr marL="800100" lvl="1" indent="-342900">
              <a:lnSpc>
                <a:spcPct val="250000"/>
              </a:lnSpc>
              <a:buAutoNum type="arabicParenBoth"/>
            </a:pPr>
            <a:r>
              <a:rPr lang="ko-KR" altLang="en-US" dirty="0">
                <a:latin typeface="HY강M" pitchFamily="18" charset="-127"/>
                <a:ea typeface="HY강M" pitchFamily="18" charset="-127"/>
              </a:rPr>
              <a:t>강제성의 원칙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(2)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자 지불방식의 원칙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(3)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행위별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수가제와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err="1">
                <a:latin typeface="HY강M" pitchFamily="18" charset="-127"/>
                <a:ea typeface="HY강M" pitchFamily="18" charset="-127"/>
              </a:rPr>
              <a:t>차등가산율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 적용의 원칙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(4)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현물급여의 원칙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 lvl="1">
              <a:lnSpc>
                <a:spcPct val="2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(5)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의료전달체계의 적용 원칙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50000"/>
              </a:lnSpc>
            </a:pP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301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6244" y="3452897"/>
            <a:ext cx="46277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간호전문직의 최신 경향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간호전문직의 발전을 </a:t>
            </a:r>
            <a:endParaRPr lang="en-US" altLang="ko-KR" sz="28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위한 노력</a:t>
            </a:r>
            <a:endParaRPr lang="ko-KR" altLang="en-US" sz="28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23928" y="980728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2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전문직관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67944" y="1916832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Ⅴ.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전문직의 최신 경향과</a:t>
            </a:r>
            <a:endParaRPr lang="en-US" altLang="ko-KR" sz="32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r>
              <a:rPr lang="en-US" altLang="ko-KR" sz="32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발전 방향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868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404664"/>
            <a:ext cx="85689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1.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간호전문직의 최신 경향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전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국민 건강보험의 확대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인구의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노령화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err="1">
                <a:latin typeface="HY강M" pitchFamily="18" charset="-127"/>
                <a:ea typeface="HY강M" pitchFamily="18" charset="-127"/>
              </a:rPr>
              <a:t>간호관리료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err="1" smtClean="0">
                <a:latin typeface="HY강M" pitchFamily="18" charset="-127"/>
                <a:ea typeface="HY강M" pitchFamily="18" charset="-127"/>
              </a:rPr>
              <a:t>차등제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간호인력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양적 증가가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필요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과학적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접근에 근거한 간호를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근거기반간호 요구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1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고령화 사회에 따른 간호사 직무분야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확대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  2)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근거기반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간호의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실현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(1)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근거기반 간호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(Evidence-based Nursing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안전하고 질적인 비용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-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효과적인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간호서비스를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제공하여 환자에게 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좋은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결과가 나타나도록 하는 것으로 간호서비스를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전달 할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때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간호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대상자의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욕구와 성향을 고려하고 임상적 경험과 과학적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연구결과에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 의거하여 합리적인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최상의 간호 실무를 수행하는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2616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6" t="28794" r="40815" b="31674"/>
          <a:stretch/>
        </p:blipFill>
        <p:spPr bwMode="auto">
          <a:xfrm>
            <a:off x="971600" y="3068960"/>
            <a:ext cx="7416824" cy="3238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>
            <a:off x="251520" y="6525344"/>
            <a:ext cx="806489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11560" y="404664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(2)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근거기반 간호는 근거기반 간호실무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간호교육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간호연구 및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행정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     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적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지원이 상호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연관되어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함께 이루어질 때 실현될 수 있을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것이다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  </a:t>
            </a: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3)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간호법 제정을 위한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노력</a:t>
            </a:r>
            <a:endParaRPr lang="en-US" altLang="ko-KR" sz="20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dirty="0">
                <a:latin typeface="HY강M" pitchFamily="18" charset="-127"/>
                <a:ea typeface="HY강M" pitchFamily="18" charset="-127"/>
              </a:rPr>
              <a:t> 2. </a:t>
            </a:r>
            <a:r>
              <a:rPr lang="ko-KR" altLang="en-US" sz="2000" dirty="0">
                <a:latin typeface="HY강M" pitchFamily="18" charset="-127"/>
                <a:ea typeface="HY강M" pitchFamily="18" charset="-127"/>
              </a:rPr>
              <a:t>간호전문직의 발전을 위한 노력</a:t>
            </a:r>
          </a:p>
        </p:txBody>
      </p:sp>
    </p:spTree>
    <p:extLst>
      <p:ext uri="{BB962C8B-B14F-4D97-AF65-F5344CB8AC3E}">
        <p14:creationId xmlns:p14="http://schemas.microsoft.com/office/powerpoint/2010/main" val="374818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i.pinimg.com/564x/66/e0/8d/66e08dad051660b37327e1d661f2519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2" r="11918"/>
          <a:stretch/>
        </p:blipFill>
        <p:spPr bwMode="auto">
          <a:xfrm>
            <a:off x="467544" y="1284402"/>
            <a:ext cx="2952328" cy="444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75856" y="1844823"/>
            <a:ext cx="61206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Chapter. 3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간호철학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Ⅰ.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철학이란 무엇인가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Ⅱ.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간호철학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1720" y="514961"/>
            <a:ext cx="49685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0070C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다음 주차 강의는</a:t>
            </a:r>
            <a:r>
              <a:rPr lang="en-US" altLang="ko-KR" sz="4400" b="1" dirty="0" smtClean="0">
                <a:solidFill>
                  <a:srgbClr val="0070C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!!</a:t>
            </a:r>
            <a:endParaRPr lang="ko-KR" altLang="en-US" sz="4400" b="1" dirty="0">
              <a:solidFill>
                <a:srgbClr val="0070C0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430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1159" y="1206376"/>
            <a:ext cx="3600400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39552" y="1231477"/>
            <a:ext cx="3207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Q n A!!</a:t>
            </a:r>
            <a:endParaRPr lang="ko-KR" altLang="en-US" sz="5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48680"/>
            <a:ext cx="4608512" cy="5976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9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-1916832" y="1916832"/>
            <a:ext cx="6858000" cy="30243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3362" y="4149080"/>
            <a:ext cx="8172400" cy="21602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89240"/>
            <a:ext cx="738822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99792" y="4875257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Thank You!!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8" name="Picture 4" descr="https://i.pinimg.com/originals/fd/1f/10/fd1f103c5f1275712f96888d4933746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1500"/>
            <a:ext cx="2832449" cy="3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443612" y="92764"/>
            <a:ext cx="4360636" cy="6720612"/>
            <a:chOff x="2443612" y="92764"/>
            <a:chExt cx="4360636" cy="6720612"/>
          </a:xfrm>
        </p:grpSpPr>
        <p:pic>
          <p:nvPicPr>
            <p:cNvPr id="9219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155"/>
            <a:stretch/>
          </p:blipFill>
          <p:spPr bwMode="auto">
            <a:xfrm>
              <a:off x="2443612" y="92764"/>
              <a:ext cx="4349629" cy="47131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577" b="12790"/>
            <a:stretch/>
          </p:blipFill>
          <p:spPr bwMode="auto">
            <a:xfrm>
              <a:off x="2454619" y="4949902"/>
              <a:ext cx="4349629" cy="18634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4624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3394</TotalTime>
  <Words>3102</Words>
  <Application>Microsoft Office PowerPoint</Application>
  <PresentationFormat>화면 슬라이드 쇼(4:3)</PresentationFormat>
  <Paragraphs>371</Paragraphs>
  <Slides>55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55</vt:i4>
      </vt:variant>
    </vt:vector>
  </HeadingPairs>
  <TitlesOfParts>
    <vt:vector size="5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solomon5047@naver.com</dc:creator>
  <cp:lastModifiedBy>solomon5047@naver.com</cp:lastModifiedBy>
  <cp:revision>145</cp:revision>
  <dcterms:created xsi:type="dcterms:W3CDTF">2021-02-09T03:13:49Z</dcterms:created>
  <dcterms:modified xsi:type="dcterms:W3CDTF">2021-04-03T06:20:04Z</dcterms:modified>
</cp:coreProperties>
</file>