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361" r:id="rId2"/>
    <p:sldId id="259" r:id="rId3"/>
    <p:sldId id="266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9" r:id="rId21"/>
    <p:sldId id="358" r:id="rId22"/>
    <p:sldId id="360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2" r:id="rId42"/>
    <p:sldId id="381" r:id="rId43"/>
    <p:sldId id="383" r:id="rId44"/>
    <p:sldId id="384" r:id="rId45"/>
    <p:sldId id="385" r:id="rId46"/>
    <p:sldId id="386" r:id="rId47"/>
    <p:sldId id="387" r:id="rId48"/>
    <p:sldId id="388" r:id="rId49"/>
    <p:sldId id="389" r:id="rId50"/>
    <p:sldId id="390" r:id="rId51"/>
    <p:sldId id="391" r:id="rId52"/>
    <p:sldId id="393" r:id="rId53"/>
    <p:sldId id="394" r:id="rId54"/>
    <p:sldId id="300" r:id="rId55"/>
    <p:sldId id="263" r:id="rId56"/>
    <p:sldId id="264" r:id="rId5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EA82BD"/>
    <a:srgbClr val="FFFF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4" autoAdjust="0"/>
  </p:normalViewPr>
  <p:slideViewPr>
    <p:cSldViewPr>
      <p:cViewPr varScale="1">
        <p:scale>
          <a:sx n="82" d="100"/>
          <a:sy n="82" d="100"/>
        </p:scale>
        <p:origin x="156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014ED-D087-4B89-805B-E0796C9CEDF4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B036B-510B-4E49-AAC9-AC9DF2560C0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83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6AA9139E-CE84-4485-B781-A0124774B6C1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4987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49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9683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89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2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11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6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1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2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1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822E2-6F47-4B6B-87F3-D5C5B2A9B0A7}" type="datetimeFigureOut">
              <a:rPr lang="ko-KR" altLang="en-US" smtClean="0"/>
              <a:pPr/>
              <a:t>2021-05-02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19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qNTxouvK2Y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9812" y="404664"/>
            <a:ext cx="3352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 간호역사</a:t>
            </a:r>
            <a:r>
              <a:rPr lang="en-US" altLang="ko-KR" sz="3600" b="1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!!</a:t>
            </a:r>
            <a:endParaRPr lang="ko-KR" altLang="en-US" sz="3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3" name="직사각형 2">
            <a:hlinkClick r:id="rId3"/>
          </p:cNvPr>
          <p:cNvSpPr/>
          <p:nvPr/>
        </p:nvSpPr>
        <p:spPr>
          <a:xfrm>
            <a:off x="2987824" y="6311262"/>
            <a:ext cx="3451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https://</a:t>
            </a:r>
            <a:r>
              <a:rPr lang="en-US" altLang="ko-KR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youtu.be/qNTxouvK2Yk</a:t>
            </a:r>
            <a:endParaRPr lang="ko-KR" altLang="en-US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03" t="23030" r="14303" b="27248"/>
          <a:stretch/>
        </p:blipFill>
        <p:spPr bwMode="auto">
          <a:xfrm>
            <a:off x="955866" y="1171085"/>
            <a:ext cx="7200800" cy="44596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대한간호협회 로고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8" t="14050" r="6035" b="15542"/>
          <a:stretch/>
        </p:blipFill>
        <p:spPr bwMode="auto">
          <a:xfrm>
            <a:off x="3707904" y="5754969"/>
            <a:ext cx="2086070" cy="43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77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732240" y="0"/>
            <a:ext cx="241176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691680" y="2708920"/>
            <a:ext cx="7452320" cy="3024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381328"/>
            <a:ext cx="72362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393504" y="4824702"/>
            <a:ext cx="613893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42429" y="3284984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간호학개론</a:t>
            </a:r>
            <a:endParaRPr lang="en-US" altLang="ko-KR" sz="4800" dirty="0" smtClean="0"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algn="ctr"/>
            <a:r>
              <a:rPr lang="en-US" altLang="ko-KR" sz="4800" dirty="0"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Introduction to Nursing</a:t>
            </a:r>
            <a:endParaRPr lang="ko-KR" altLang="en-US" sz="4800" dirty="0"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44816" y="6095522"/>
            <a:ext cx="1907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02/05/2021</a:t>
            </a:r>
            <a:endParaRPr lang="ko-KR" altLang="en-US" sz="2400" dirty="0"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69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347864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02433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02433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23528" y="2878289"/>
            <a:ext cx="26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872" y="1844824"/>
            <a:ext cx="5868144" cy="212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3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Chapter 4  </a:t>
            </a:r>
            <a:r>
              <a:rPr lang="ko-KR" altLang="en-US" sz="36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간호역사</a:t>
            </a:r>
            <a:endParaRPr lang="en-US" altLang="ko-KR" sz="36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3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Ⅲ. </a:t>
            </a:r>
            <a:r>
              <a:rPr lang="ko-KR" altLang="en-US" sz="36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한국간호의</a:t>
            </a:r>
            <a:r>
              <a:rPr lang="ko-KR" altLang="en-US" sz="3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역사</a:t>
            </a:r>
            <a:endParaRPr lang="en-US" altLang="ko-KR" sz="36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73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Ⅲ.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한국간호의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역사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서론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1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우리 민족은 일찍이 웃어른을 잘 모시며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어린이를 돌보고 낯선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에게도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밥과 잠자 리를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제공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큰 가치를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둔 문화를 가지고 있었다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그러나 이러한 행위는 각자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가정에서 가족을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중심으로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행하여 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2)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한국간호의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역사를 조선시대의 간호부터 시작하여 구한말의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제강점기의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해방 직후부터 정부수립기까지의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한국전쟁과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전후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복구기의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성장기의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발전기의 간호로 나누어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이해하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고자 한다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2.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조선시대의 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조선시대의 의료제도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·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의녀제도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의료제도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태조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원년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(1392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전의감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典醫監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혜민국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惠民局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동서대비원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東西大悲院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설치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태종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(1405)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제생원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濟生院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신설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세조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(1466)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내의원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內醫院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전의감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典醫監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혜민서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惠民署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활인서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活人署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011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356458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(2)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녀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제도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▷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태종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(1406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의녀제도를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신설하고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제생원에서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의녀를 양성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▷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세종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(1435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의녀가 한양에서 교육을 받고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지방에서의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업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무를 수행할 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있도록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의녀제도를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확대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①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의녀제도의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배경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유교적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여성관을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실천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유교의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내외법의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실행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의약제민정책의 일환으로 여성들의 생명을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귀중히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여김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573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② 의녀의 신분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a.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官婢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관비들을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대상으로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 이하의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총명한 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제생원에서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담당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의녀의 정원은 차츰 늘어나는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추세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관비가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의학교육을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받은 이유 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국가소유로 필요한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수만큼 마음대로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천민으로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남성의원로부터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 받음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 국가에서 지정하는 곳이면 어느 곳이든지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일정 실력에 도달한 후에는 일을 그만두지 못하도록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규제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751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③ 의녀 교육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a.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세조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(1460) 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월에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제생원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濟生院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혜민서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惠民署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통합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혜민서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惠民署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b.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의녀의 교육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내용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맥경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脈經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침구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약이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藥餌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방서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方書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진맥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診脈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 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命藥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실습 위주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c.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숙종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(1661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내의녀의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경우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기술의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전문성에 중점을 두어 침은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침의가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약은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약의가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241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④  의녀의 업무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a.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왕비나 사대부의 여성들이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질병을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앓고 있을 때는 의원이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처방을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내고 의녀는 치료를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담당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b.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의녀권과조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醫女勸課條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産書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여성들의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해산을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도움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의료인으로서 활동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看護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助産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진찰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診察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침구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針灸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명약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命藥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d.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세종 때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장덕은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충치를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고쳐주었으며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선조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때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애종은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의술이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특별히 뛰어난 의녀로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평가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중종 때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장금은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주치의였다는 기록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영조 때 송월은 침술로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유명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597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e.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연산군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~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말까지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주연회의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가무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歌舞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참가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f.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중종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사약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賜藥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궁중과 사대부 여성의 범죄에 대한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수색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업무 담당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g.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연산군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8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사대부의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혼수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婚需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사치가 극에 달해 의녀를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婚家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보내어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사치여부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감찰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/>
              <a:t>            ⑤ </a:t>
            </a:r>
            <a:r>
              <a:rPr lang="ko-KR" altLang="en-US" sz="2000" dirty="0"/>
              <a:t>의녀의 </a:t>
            </a:r>
            <a:r>
              <a:rPr lang="ko-KR" altLang="en-US" sz="2000" dirty="0" smtClean="0"/>
              <a:t>특전</a:t>
            </a:r>
            <a:endParaRPr lang="en-US" altLang="ko-KR" sz="2000" dirty="0" smtClean="0"/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의료 활동이나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간심활동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또는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기생활동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등으로 의녀에게는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가마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머리 장식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등의 치장이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허용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b.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내의녀의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경우는 가장 최상의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대우로서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비단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緋緞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을 계속 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사용 가능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279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c.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일정한 급료를 받는 직업인으로서 의녀가 형성되어 있음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d.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매월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급여 외에도 의녀에게는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복호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復戶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지급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복호는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국가가 호에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부과하는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요역의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부담을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감면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91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3.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개항기와 구한말의 간호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1)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개항기와 구한말의 간호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(1)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일본거류민을 위한 서양식 병원의 설립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고종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20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(1877)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부산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제생의원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 부산의료원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고종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33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(1896)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공립병원 개칭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고종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17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(1880)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원산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생생병원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고종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23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(1886)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공립병원 개칭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고종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21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(1884)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인천 영사관 부속병원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고종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25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(1888)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인천 공립병원 개칭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청일전쟁 인천병참병원 개칭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896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(2)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공립의원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제중원과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제중원의 설립배경과 운영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광혜원은 개원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주일 후에 제중원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濟衆院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이라고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b. 1886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년에는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제중원에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부인부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婦人部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신설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북장로교회에서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파송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된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엘러스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업무 담당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1887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알렌은 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워싱턴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한국공사관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고문으로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귀국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d.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의사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헤론이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대행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e. 1888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여의사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호턴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파견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f.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1893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에이비슨의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부임으로 활발히 운영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96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제중원의 간호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a. 1885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일에 반포된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광혜원 규칙은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학생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명을 선발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병원에 배치 → 의사의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지시에 따라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진료업무를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담당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제중원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설립 직후 약제 사 겸 간호사로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선교사 언더우드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알렌의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요청으로 황해도와 평안도에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공문을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보내어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13~16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총명한 기녀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2~3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명씩을 선발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상경 요청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d.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역사상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최초로 입학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서양의술과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간호학을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습득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395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선교계병원과 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선교계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병원의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세브란스병원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에이비슨은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한국에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새로운 서양식 병원과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의학교를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설치 제안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→ 오하이오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주의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세브란스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(Severance)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로부터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차에 걸쳐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천불의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기금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 남대문 밖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도동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 서울역 앞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병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원을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건축하여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세브란스병원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광혜원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제중원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→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세브란스병원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909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356458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이화여자대학교 부속 동대문병원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선교의사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스크랜턴은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한국에 부인 및 소아 등을 치료하기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위한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병원의 필요성 → 외국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부인선교회에 여의사 파견을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1887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여의사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하워드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종로에 부인병원 개설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1890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여의사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셔우드가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사업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→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1908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여의사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커틀러는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동대문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북쪽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 이화여자대학교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부속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동대문병원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부인병원을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신축하고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부인전문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의료사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업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실시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5514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35645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영국 성공회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1892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서울 남부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낙동의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성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메듀병원과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외국인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거류지의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외측에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누가병원을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개설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개성에는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미국 남감리교회에서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남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성병원을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설립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1896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원산에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구세병원을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1899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전주에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미국 남장로교에서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예수병원 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  목포에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애태원이라는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나병요양소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→ 1897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 미국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북장로교회에서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 병원을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신설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계명대학교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부속병원인 동산병원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944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96752"/>
            <a:ext cx="7494371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539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2)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개항기와 구한말의 간호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(1)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대한제국의 근대적 병원 설립과 간호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① 콜레라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유행과 검역소 및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피병원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a. 1895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월부터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월까지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개월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동안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콜레라가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한성 이북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콜레라가 유행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→ 각종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법령을 반포하고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관리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기구를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→ 인천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평양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의주의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피병원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설치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계획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②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내부병원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광제원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고종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(1899) 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 칙령 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호로 내부직할병원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內部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直轄病院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설립관제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반포하고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내부병원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8395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75048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→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광제원으로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개칭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외래 중심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전염병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환자를 위한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피병원을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세우도록 하였다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③ 적십자병원과 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a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1905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고종 칙령으로 ‘대한적십자사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규칙’을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반포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b.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설립 목적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빈곤한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상병자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傷兵者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천재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혹은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사변에 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際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하는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상병자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구호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④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대한의원과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1906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대한의원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대한의원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개설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900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75048" y="488866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운영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위생부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치료부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교육부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3)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시작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(1)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보구여관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保救女館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 교육 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① 에드먼드 </a:t>
            </a:r>
            <a:r>
              <a:rPr lang="ko-KR" altLang="en-US" sz="2000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☆☆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최초의 간호사 양성소 설립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교육과정을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과정으로 개설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효시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1908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간호교과서를 집필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간호부양성학교에서의 교재로 사용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d.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초기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 근무제로 강의와 실습을 병행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수업 진행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e.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간호사에 대한 호칭은 간호원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看護員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으로 기록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97986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75048" y="488866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② 정동교회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a. 1906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정동교회에서 최초의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가관식이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시행되어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간호직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상징인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캡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cap)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을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수여받는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큰 의의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정동교회에서 최초로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김마르다와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이그레이스가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후 졸업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12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2175" y="3421502"/>
            <a:ext cx="3929313" cy="303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s://postfiles.pstatic.net/MjAyMDA5MjFfMjg5/MDAxNjAwNjY4NzY2ODI0.7JGt3_A9sACBviEgX6pl2OMpvpv7g0O0T1uZEjj4NCIg.1OBJuN7e_0X5Wctm4da19DCyNbkCucXx6zyesp8CF24g.JPEG.joonho1202/1.jpg?type=w7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8655"/>
            <a:ext cx="3922802" cy="296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ostfiles.pstatic.net/MjAyMDA5MjFfMjk3/MDAxNjAwNjcwOTM3NTM0.GNjDoVaNQWSz3cN2RverjX4yy40Ehvpz8FA_dvIsMOsg.jmRdnhiNG_WzVagPU-O6xwHsvsmntHgE0X4xIWMCl2gg.JPEG.joonho1202/SE-d5e33484-1fe1-4ea7-862e-688898a23c9d.jpg?type=w7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05" y="3493510"/>
            <a:ext cx="3922802" cy="295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b="51594"/>
          <a:stretch/>
        </p:blipFill>
        <p:spPr bwMode="auto">
          <a:xfrm>
            <a:off x="4672173" y="322707"/>
            <a:ext cx="3968279" cy="2988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5243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75048" y="48886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(2)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세브란스병원의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①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쉴즈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☆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나이팅게일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세브란스의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천사라 칭함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b.1906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세브란스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간호사 양성소 설립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최초로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간호사협회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조직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(1908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졸업간호사회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병원의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사회사업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착수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d.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명의 여성을 선발하여 교육을 시작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e.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학생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전원을 기숙사에 입사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엄격한 규율 아래 교양 및 서구식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생활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 실시 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0374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75048" y="48886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(3)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대한의원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대한의원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-1907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 반포된 칙령 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호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치료부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위생부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부를 두어 위생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의육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치병의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일을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담당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교육부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약제사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 및 간호부를 양성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교과서 편찬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우리나라 정부가 공식적으로 실시한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효시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② 대한의원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부속의 학교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1909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대한의원 교육부에서 분리되어 교육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담당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482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75048" y="488866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b.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산파과와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간호과를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분리하여 모집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입학시험을 통해 학생을 선발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해부학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생리학 등의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기본분야와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전공분야를 교육 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d.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근대적 교육의 기회가 제한되어 있던 우리나라 여성들에게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높은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수준의 전문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교육제도</a:t>
            </a: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788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4.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일제강점기의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1910~1945)</a:t>
            </a:r>
            <a:endParaRPr lang="ko-KR" altLang="en-US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1)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간호제도의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변화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(1)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간호제도의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변화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a.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1914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가장 처음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간호와 관련된 법률이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 1914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조선총독부령 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108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호 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산파규칙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産婆規則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)’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·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간호부규칙에서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규정한 면허의 조건은 나이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교육기관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험 합격 여부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d.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조선총독부의원이나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道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자혜의원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관립간호학교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별도의 시험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교육기관에 따라 졸업 후 무시험으로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면허 부여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763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395947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e.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산파규칙’에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의하면 자격 연령이 만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 이상이라는 것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외에는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마찬가지로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일본이나 조선에서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조산학교를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면허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시험에 합격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(2)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간호관련법의 개정 및 제정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간호부규칙의 개정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a. 1922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개정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 면허 자격을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강화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간호업무에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관한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규정 추가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입학자격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소학교 졸업 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이상의 중등교육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이수로 상향 조정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간호학교에서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이상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교과과정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609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395947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② ‘조선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간호부규칙’과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‘조선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산파규칙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 개정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a. 1931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조선 간호부규칙과 조선 산파규칙으로 변경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b. 1942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연령제한을 만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세에서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17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세로 ↓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1944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16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↓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조산사의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연령 제한은 만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세에서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조정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(3) 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조선의료령’의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제정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1944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조선총독부는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조선의료령’과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‘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조선의료령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시행규칙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제정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공포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조선의료령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의사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치과의사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의생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한의사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간호부’를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대상으로 하여 관련 사항을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규정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조산사에 관한 사항은 조선총독부가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지도감독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580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2)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관립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① 조선총독부의원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및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자혜병원의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a. 1911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‘조선총독부의원 부속의학강습소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규칙’이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공포 계기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한국인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여성에 국한하여 제공한다는 조항을 없애 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한국인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일본인 남녀를 불문하고 입학 및 교육 가능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b. 1916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‘조선총독부의원 및 도 자혜의원 조산부 간호부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양성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규정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반포로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관립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전국 관립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기준이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통일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681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 일본적십자사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조선본부의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위탁간호교육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a. 1917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‘일본적십자사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조선본부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양성규정’이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반포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일본적십자사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조선본부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목적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상자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傷者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병자의 간호에 관한 학술과 적십자 사업 및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육해군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위생근무의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요령을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교수와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조선총독부의원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대구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평양 자혜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곳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관립의원의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위탁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입학자격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수업 연한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교과과정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 총독부의원이나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자혜의원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보다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수준 ↑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d.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입학조건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가사의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부담이 없고 만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이상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이하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고등소학교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 정도의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학력자로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인정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99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 대한적십자사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a. 1919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우리나라가 상해에 임시 정부를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수립 시 대한적십자사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는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대한적십자회’로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부활하여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적십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자간호부양성소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를 개소 →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독립군 부상 병 간호에 필요한 인력을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양성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b. 1923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경성 적십자병원이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설립되어 위탁교육을 하였던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적십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자간호부양성소 이관됨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981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(2)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사립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268760"/>
            <a:ext cx="6408712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001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l="36855" t="14065" r="31488"/>
          <a:stretch/>
        </p:blipFill>
        <p:spPr>
          <a:xfrm>
            <a:off x="1187624" y="62036"/>
            <a:ext cx="6840760" cy="646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7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간호실무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(1)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병원간호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① 독일의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영향을 받은 일본식 간호와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선교계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② 일본식 간호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는 입원환자의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간호에  특수한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치료 보조 및  가족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쓰끼소이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곁에서 시중드는 사람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)’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에게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맡기고 외래에서 의사 보조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(2)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보건간호</a:t>
            </a:r>
            <a:endParaRPr lang="ko-KR" altLang="en-US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① 일제강점기의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공공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보건간호활동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공공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산파제도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지방 위생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담당부서에서의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학교보건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담당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제도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2924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년대 초기에는 선교본부에서는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보건간호를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담당할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파견하기 시작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a. 1924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선교간호사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로센버거가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동대문 부인병원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졸업생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한신광과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함께 영유아가 있는 가정을 방문하여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사업 시작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b.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1926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태화여자관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 태화기독교사회복지관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보건간호사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업은 첫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공중위생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강습회를 개최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년에는 세브란스병원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동대문부인병원과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연합하여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경성연합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아동건강회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 조직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788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전문단체활동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조선간호부회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①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1908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재조선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졸업간호부회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조선에 있는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서양인 졸업간호부의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모임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b. 1911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‘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재선서양인졸업간호부회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명칭 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경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c. 1922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총회에서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단체는 존속하고 조선인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서양인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간호사의 혼합체를 별도로 조직하기로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결정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조선간호부회 결성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d.  1926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조선간호부회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회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정기총회에서 조선간호부회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재선서양인졸업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간호부회가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흡수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통합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683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(2)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조선간호부협회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서울에서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활동하던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조선인 간호사와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조산사에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의해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조선간호부협회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발기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 서울시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인사동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중앙예배당에서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창립총회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개최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② 보건교육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보육사업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구직알선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 사업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 초기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협회 회원은 약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여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회장은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한신광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168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국제간호협의회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1929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국제간호협의회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(ICN)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총회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캐나다 몬트리올 개최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→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셰핑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이효경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이금전을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파견하여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가입을 신청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조선간호부회와 일본제국간호부회를 통합 가입 권고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② 조선간호부회는 일본제국간호부회의 산하단체로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일본제국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  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간호부회는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1933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ICN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가입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1923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창립한 조선간호부회는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1937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년까지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348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독립운동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산파들은 전문 의료인으로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활동하며 독립운동에 참가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(2)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국가독립유공자로 서훈 받은 간호사는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13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(3) 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・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만세운동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군자금 모집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임시정부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노동여성운동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비밀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첩보활동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 다양한 영역에서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투쟁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39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5.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해방 직후부터 정부수립기까지의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(1945~1949)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1)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간호행정조직의 변화 및 간호제도변화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(1)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간호사와 조산사의 자격시험은 학교에서 정규교육을 받지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않고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검정고시에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의해 면허를 주는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제도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(2) 1948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년까지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이상 된 간호경력자에게 시험응시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기회 부여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en-US" altLang="ko-KR" sz="2000" u="sng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1949</a:t>
            </a:r>
            <a:r>
              <a:rPr lang="ko-KR" altLang="en-US" sz="2000" u="sng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년에는 </a:t>
            </a:r>
            <a:r>
              <a:rPr lang="ko-KR" altLang="en-US" sz="2000" u="sng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검정고시제도 폐지</a:t>
            </a:r>
            <a:endParaRPr lang="en-US" altLang="ko-KR" sz="2000" u="sng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검정고시제도는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・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25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전쟁 이후 일시적으로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복구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1962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의료법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개정되어 완전 폐지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endParaRPr lang="ko-KR" altLang="en-US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119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간호교육제도의 변화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간호부양성소 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①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간호학교는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병원 부속으로 ‘간호부양성소’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산파양성소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’ 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 예산상 독립 하지 못하고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인사제도에 병원장이 학교장 겸직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 의사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또는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간호과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지도자들이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환자간호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학생 교육 담당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④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1946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보건후생부는 기존의 ‘간호부양성소’ 제도를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폐지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미군정기의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학제에 의해 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고등간호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학교’로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개편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고등간호학교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1957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전국 간호교육기관이 문교부 소속으로 모두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이전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571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②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1948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세브란스병원에서 간호사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교장제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실시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해방 이전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별도로 양성하였던 조산사 과정을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과정에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포함시켜 교육하여 졸업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후 간호사와 조산사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면허 동시 취득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④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간우회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박자혜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간호부가 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조선총독부의원 간호부로 근무 →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1919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당시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・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만세운동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으로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병원에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많은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부상환자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치료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조직된 독립운동단체 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⑤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한신광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1919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만세운동에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참여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마산에서 해방 이후에도 여성운동가로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대한간호협회와 대한조산협회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 참가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230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4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전문단체활동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대한간호협회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(1) 1946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간호사업국의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주최로 조선간호협회가 발족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회 정기총회에서 ‘손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홍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옥순’이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초대회장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(2)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조선간호협회는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1948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대한민국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정부수립으로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대한간호협회’로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명칭을 변경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(3)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한국의 전문직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 단체로 </a:t>
            </a:r>
            <a:r>
              <a:rPr lang="en-US" altLang="ko-KR" sz="2000" u="sng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1949</a:t>
            </a:r>
            <a:r>
              <a:rPr lang="ko-KR" altLang="en-US" sz="2000" u="sng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스웨덴의 스톡홀름에서 </a:t>
            </a:r>
            <a:r>
              <a:rPr lang="ko-KR" altLang="en-US" sz="2000" u="sng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개최</a:t>
            </a:r>
            <a:endParaRPr lang="en-US" altLang="ko-KR" sz="2000" u="sng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되었던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차 국제간호협의회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(International Council of Nurses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;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ICN)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총회에서 </a:t>
            </a:r>
            <a:r>
              <a:rPr lang="ko-KR" altLang="en-US" sz="2000" u="sng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정회원으로 </a:t>
            </a:r>
            <a:r>
              <a:rPr lang="ko-KR" altLang="en-US" sz="2000" u="sng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</a:t>
            </a:r>
            <a:endParaRPr lang="en-US" altLang="ko-KR" sz="2000" u="sng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702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국군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간호장교단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창설과 활동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(1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1946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육군의 전신인 남조선국방경비대가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창설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(2)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1946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경비대 내 최초의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의무 조직인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의무국이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(3)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1946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통위부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내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의무국이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설치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(4) 1948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육군병원이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설립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(5) 1948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8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26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육군간호장교단이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창설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군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軍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간호인력 간호장교 배출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대한간호협회 소속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150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여 명의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 지원 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774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6.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한국전쟁과 전후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복구기의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(1950~1960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1)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한국전쟁과 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간호사들의 참전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한국전쟁의 전시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상황에서 절대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부족한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간호인력을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해결하기 위해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수복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육군간호장교단 해체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(2)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군의학교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내에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년제 간호교육과정을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신설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간호사관생도를 모집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대한적십자사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소속의 적십자간호고등학교는 재학생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139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장병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부상자 간호에 참여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(4)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 전쟁 중 일시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중단</a:t>
            </a:r>
          </a:p>
          <a:p>
            <a:pPr>
              <a:lnSpc>
                <a:spcPct val="200000"/>
              </a:lnSpc>
            </a:pP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883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(2)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피난지에서의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및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간호사업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① 서울의대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부속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 서울대학교 간호대학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는 부산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송도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피난학교를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운영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②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세브란스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 연세대학교 간호대학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는 거제도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장승포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피난민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③ 적십자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간호학교는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제주도 서귀포에서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학교운영과 피난민 구호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④ 위생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현 삼육보건대학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간호과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는 제주도 성산에서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초등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교실을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빌려 운영</a:t>
            </a:r>
          </a:p>
          <a:p>
            <a:pPr>
              <a:lnSpc>
                <a:spcPct val="200000"/>
              </a:lnSpc>
            </a:pP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251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2)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국민의료령과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간호제도의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변화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의료인에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 규정과 의료인 명칭의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간호부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산파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보건부 명칭 → 간호원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보건원 변경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(2)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및 조산원의 무시험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면허제도와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검정고시제에 대한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규정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1949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년에 폐지되었던 검정고시제도가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부활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(3)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조산원과 보건원에 대한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임무규정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a.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간호원은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상병자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혹은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욕부에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대한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요양상의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간호 또는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진료보조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b.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조산원은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 또는 임산부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욕부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및 신생아의 보건 및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요양지도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c.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보건원은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보건지도와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요양지도에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종사함을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임무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d.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의료기관의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정원에 대한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규정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– 5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입원환자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):1(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8423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3)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간호교육제도의 변화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(1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년제 간호교육제도 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① 간호고등기술학교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a. 1952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공포된 교육법 시행령에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고등간호학교로 통일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b.1953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간호고등기술학교로 개칭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c.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간호과와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조산과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d.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입학자격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중학교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졸업자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과정의 고등학교 수준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②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a. 1962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개정된 교육법에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개편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b.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최저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입학수준을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고등학교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졸업자로 통일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866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116632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(2) 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년제 학사학위 프로그램의 신설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①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이화여자대학교 개설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→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15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졸업생 배출   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1957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연세대학교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1959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서울대학교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의과대학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간호학과가 설치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조산원 과정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①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1953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부산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일신병원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최초로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조산교육과정을 설치하여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간호사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면허소지자로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하여금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조산교육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실시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 교육기간은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처음에는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6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개월에서 후에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개월로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변경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1962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의료법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개정으로 조산원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수습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지정병원에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한하여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교육과정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수료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후 면허를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취득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18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340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4)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전문단체활동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(1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대한간호협회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외국의 물자 원조  → </a:t>
            </a:r>
            <a:r>
              <a:rPr lang="ko-KR" altLang="en-US" sz="2000" dirty="0" smtClean="0"/>
              <a:t>협회의 </a:t>
            </a:r>
            <a:r>
              <a:rPr lang="ko-KR" altLang="en-US" sz="2000" dirty="0"/>
              <a:t>원활한 활동과 재건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① 회비를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낸 회원만이 혜택을 받았다는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② 어려운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피난생활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중에도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간호협회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살림을 맡았던 사람들이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원조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에서 약간의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재정적 지원을 받았다는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③ 회원과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기관에 배당하고 남은 것을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대한간호협회의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재정으로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삼았다는 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63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(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중앙간호연구원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①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1954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보건부 간호사업과의 주관으로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간호교사와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지도자를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양성하는 중앙간호연구원이 개원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  중앙간호연구원과 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한미재단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및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록펠러재단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등의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원조가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1958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12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폐지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5)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국제교류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(1)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해외원조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①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한미재단과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UNKRA(United Nations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Korean Reconstruction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Agency)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는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간호교육용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교재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및 비품 기증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5053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8977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② 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덴마크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스웨덴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노르웨이 등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스칸디나비아 등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개국에서 한국 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정부와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공동 사업으로 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10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년간의 협정을 체결하여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국립중앙의료원</a:t>
            </a:r>
            <a:endParaRPr lang="ko-KR" altLang="en-US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      을 개설</a:t>
            </a:r>
            <a:endParaRPr lang="en-US" altLang="ko-KR" sz="20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③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1959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년부터 국립의료원 </a:t>
            </a:r>
            <a:r>
              <a:rPr lang="ko-KR" altLang="en-US" sz="2000" dirty="0" err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간호학교의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설립과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운영 지원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(2)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해외유학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간호사들이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록펠러재단의 지원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한미재단의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지원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하와이 한인회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초청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및 선교단체의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지원 등으로 미국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캐나다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영국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뉴질랜드</a:t>
            </a: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0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오스트레일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     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리아 </a:t>
            </a:r>
            <a:r>
              <a:rPr lang="ko-KR" altLang="en-US" sz="20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등으로 </a:t>
            </a:r>
            <a:r>
              <a:rPr lang="ko-KR" altLang="en-US" sz="20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유학하여 국제적 학문 연마</a:t>
            </a:r>
            <a:endParaRPr lang="en-US" altLang="ko-KR" sz="20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296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67944" y="2060848"/>
            <a:ext cx="4680520" cy="212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3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Chapter. 4  </a:t>
            </a:r>
            <a:r>
              <a:rPr lang="ko-KR" altLang="en-US" sz="3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간호역사</a:t>
            </a:r>
            <a:endParaRPr lang="en-US" altLang="ko-KR" sz="36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3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Ⅲ. </a:t>
            </a:r>
            <a:r>
              <a:rPr lang="ko-KR" altLang="en-US" sz="3600" dirty="0" err="1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한국간호의</a:t>
            </a:r>
            <a:r>
              <a:rPr lang="ko-KR" altLang="en-US" sz="3600" dirty="0" smtClean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역사</a:t>
            </a:r>
            <a:endParaRPr lang="en-US" altLang="ko-KR" sz="3600" dirty="0" smtClean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1720" y="514961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dirty="0" smtClean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다음 주차 강의는</a:t>
            </a:r>
            <a:r>
              <a:rPr lang="en-US" altLang="ko-KR" sz="4400" dirty="0" smtClean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!</a:t>
            </a:r>
            <a:r>
              <a:rPr lang="en-US" altLang="ko-KR" sz="4400" b="1" dirty="0" smtClean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!</a:t>
            </a:r>
            <a:endParaRPr lang="ko-KR" altLang="en-US" sz="4400" b="1" dirty="0">
              <a:solidFill>
                <a:srgbClr val="0070C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3227044" y="4437112"/>
            <a:ext cx="480860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941" y="1284402"/>
            <a:ext cx="3033558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0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1159" y="1206376"/>
            <a:ext cx="3600400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39552" y="1231477"/>
            <a:ext cx="3207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Q n A!!</a:t>
            </a:r>
            <a:endParaRPr lang="ko-KR" altLang="en-US" sz="5400" dirty="0"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1251296"/>
            <a:ext cx="2890939" cy="476999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rcRect l="23542" t="8400" r="22908" b="8651"/>
          <a:stretch/>
        </p:blipFill>
        <p:spPr>
          <a:xfrm>
            <a:off x="7390931" y="332656"/>
            <a:ext cx="790265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-1916832" y="1916832"/>
            <a:ext cx="6858000" cy="30243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3362" y="4149080"/>
            <a:ext cx="8172400" cy="21602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89240"/>
            <a:ext cx="738822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s://i.pinimg.com/originals/fd/1f/10/fd1f103c5f1275712f96888d4933746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1500"/>
            <a:ext cx="2832449" cy="3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6109</TotalTime>
  <Words>3500</Words>
  <Application>Microsoft Office PowerPoint</Application>
  <PresentationFormat>화면 슬라이드 쇼(4:3)</PresentationFormat>
  <Paragraphs>414</Paragraphs>
  <Slides>56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56</vt:i4>
      </vt:variant>
    </vt:vector>
  </HeadingPairs>
  <TitlesOfParts>
    <vt:vector size="60" baseType="lpstr">
      <vt:lpstr>맑은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solomon5047@naver.com</dc:creator>
  <cp:lastModifiedBy>solomon5047@naver.com</cp:lastModifiedBy>
  <cp:revision>359</cp:revision>
  <dcterms:created xsi:type="dcterms:W3CDTF">2021-02-09T03:13:49Z</dcterms:created>
  <dcterms:modified xsi:type="dcterms:W3CDTF">2021-05-02T05:17:30Z</dcterms:modified>
</cp:coreProperties>
</file>